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0" r:id="rId21"/>
    <p:sldId id="262" r:id="rId22"/>
    <p:sldId id="263" r:id="rId23"/>
    <p:sldId id="264" r:id="rId24"/>
    <p:sldId id="267" r:id="rId25"/>
    <p:sldId id="284" r:id="rId26"/>
    <p:sldId id="285" r:id="rId27"/>
    <p:sldId id="258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05F"/>
    <a:srgbClr val="374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89D7-9180-4766-9649-9AB5E638817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DBF3-45CE-432C-82D0-C7193D7C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As we mentioned above, it is for people with legal problems who have access to the Internet and who and are able to and comfortable in looking for information online  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Information on common legal questions across</a:t>
            </a:r>
            <a:r>
              <a:rPr lang="en-CA" altLang="en-US" baseline="0" dirty="0" smtClean="0"/>
              <a:t> 13 legal topics</a:t>
            </a:r>
            <a:r>
              <a:rPr lang="en-CA" altLang="en-US" dirty="0" smtClean="0"/>
              <a:t>: housing, family, employment, debt and consumer rights, income assistance, criminal – some human rights, immigration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dirty="0" smtClean="0"/>
              <a:t>Each area of law is broken down into sub-topics with a list of questions 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altLang="en-US" dirty="0" smtClean="0"/>
              <a:t>Where there are long lists of questions</a:t>
            </a:r>
            <a:r>
              <a:rPr lang="en-CA" altLang="en-US" baseline="0" dirty="0" smtClean="0"/>
              <a:t>,</a:t>
            </a:r>
            <a:r>
              <a:rPr lang="en-CA" altLang="en-US" dirty="0" smtClean="0"/>
              <a:t> you can filter them by topic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The answers</a:t>
            </a:r>
            <a:r>
              <a:rPr lang="en-CA" baseline="0" dirty="0" smtClean="0"/>
              <a:t> </a:t>
            </a:r>
            <a:r>
              <a:rPr lang="en-US" dirty="0" smtClean="0"/>
              <a:t>don’t just speak to legal topics in generalized terms </a:t>
            </a:r>
            <a:r>
              <a:rPr lang="en-CA" baseline="0" dirty="0" smtClean="0"/>
              <a:t>– they </a:t>
            </a:r>
            <a:r>
              <a:rPr lang="en-US" dirty="0" smtClean="0"/>
              <a:t>respond to specific commonly asked questions and provide practical steps that people can take to address their legal problems – or to avoid a legal problem 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We know that different people are comfortable taking different steps, depending on their circumstances – designed to be flexible for different needs and capabilities of users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endParaRPr lang="en-CA" altLang="en-US" dirty="0" smtClean="0"/>
          </a:p>
          <a:p>
            <a:pPr>
              <a:defRPr/>
            </a:pPr>
            <a:r>
              <a:rPr lang="en-CA" dirty="0" smtClean="0"/>
              <a:t>Our information has Direct Links: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Brings in information and content produced by others, including other clinics and various resources produced by government, LAO, courts and tribunals, and other organizations including CLEO </a:t>
            </a:r>
            <a:r>
              <a:rPr lang="en-CA" b="1" dirty="0" smtClean="0"/>
              <a:t>– builds on legal information that’s already out there – not reinventing the wheel and wasting resources  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Links to forms, checklists, self-help guides, services, other resources – so you do not have to leave the site to find these things when brought up in context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In terms of</a:t>
            </a:r>
            <a:r>
              <a:rPr lang="en-CA" baseline="0" dirty="0" smtClean="0"/>
              <a:t> referrals, e</a:t>
            </a:r>
            <a:r>
              <a:rPr lang="en-CA" dirty="0" smtClean="0"/>
              <a:t>ach</a:t>
            </a:r>
            <a:r>
              <a:rPr lang="en-CA" baseline="0" dirty="0" smtClean="0"/>
              <a:t> question has a </a:t>
            </a:r>
            <a:r>
              <a:rPr lang="en-CA" dirty="0" smtClean="0"/>
              <a:t>“Find</a:t>
            </a:r>
            <a:r>
              <a:rPr lang="en-CA" baseline="0" dirty="0" smtClean="0"/>
              <a:t> services”</a:t>
            </a:r>
            <a:r>
              <a:rPr lang="en-CA" dirty="0" smtClean="0"/>
              <a:t> section where we offer referrals to services across Ontario</a:t>
            </a:r>
            <a:r>
              <a:rPr lang="en-CA" baseline="0" dirty="0" smtClean="0"/>
              <a:t> </a:t>
            </a:r>
            <a:r>
              <a:rPr lang="en-CA" dirty="0" smtClean="0"/>
              <a:t>that people can go to for in person help – legal clinics, social and community services – example: centres for abused women and children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We</a:t>
            </a:r>
            <a:r>
              <a:rPr lang="en-CA" baseline="0" dirty="0" smtClean="0"/>
              <a:t> also have the 211 site embedded on the Find Services page so you can find local referrals for wherever you are in the province</a:t>
            </a:r>
            <a:endParaRPr lang="en-CA" dirty="0" smtClean="0"/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Page</a:t>
            </a:r>
            <a:r>
              <a:rPr lang="en-CA" altLang="en-US" baseline="0" dirty="0" smtClean="0"/>
              <a:t> views in </a:t>
            </a:r>
            <a:r>
              <a:rPr lang="en-CA" altLang="en-US" dirty="0" smtClean="0"/>
              <a:t>its first year -- about 700 k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dirty="0" smtClean="0"/>
              <a:t>Page views in 2018 – about 3.3 million </a:t>
            </a:r>
            <a:endParaRPr lang="en-CA" alt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-also offers a Live Chat feature, which we’ll talk about in a couple</a:t>
            </a:r>
            <a:r>
              <a:rPr lang="en-CA" baseline="0" dirty="0" smtClean="0"/>
              <a:t> of minutes</a:t>
            </a:r>
            <a:r>
              <a:rPr lang="en-CA" dirty="0" smtClean="0"/>
              <a:t> 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pPr marL="171450" indent="-171450">
              <a:buFontTx/>
              <a:buChar char="-"/>
              <a:defRPr/>
            </a:pPr>
            <a:endParaRPr lang="en-CA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955E8-AD78-4E22-86D3-81A88A4088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2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360d6f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360d6fa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6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As we mentioned above, it is for people with legal problems who have access to the Internet and who and are able to and comfortable in looking for information online  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Information on common legal questions across</a:t>
            </a:r>
            <a:r>
              <a:rPr lang="en-CA" altLang="en-US" baseline="0" dirty="0" smtClean="0"/>
              <a:t> 13 legal topics</a:t>
            </a:r>
            <a:r>
              <a:rPr lang="en-CA" altLang="en-US" dirty="0" smtClean="0"/>
              <a:t>: housing, family, employment, debt and consumer rights, income assistance, criminal – some human rights, immigration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dirty="0" smtClean="0"/>
              <a:t>Each area of law is broken down into sub-topics with a list of questions 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altLang="en-US" dirty="0" smtClean="0"/>
              <a:t>Where there are long lists of questions</a:t>
            </a:r>
            <a:r>
              <a:rPr lang="en-CA" altLang="en-US" baseline="0" dirty="0" smtClean="0"/>
              <a:t>,</a:t>
            </a:r>
            <a:r>
              <a:rPr lang="en-CA" altLang="en-US" dirty="0" smtClean="0"/>
              <a:t> you can filter them by topic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The answers</a:t>
            </a:r>
            <a:r>
              <a:rPr lang="en-CA" baseline="0" dirty="0" smtClean="0"/>
              <a:t> </a:t>
            </a:r>
            <a:r>
              <a:rPr lang="en-US" dirty="0" smtClean="0"/>
              <a:t>don’t just speak to legal topics in generalized terms </a:t>
            </a:r>
            <a:r>
              <a:rPr lang="en-CA" baseline="0" dirty="0" smtClean="0"/>
              <a:t>– they </a:t>
            </a:r>
            <a:r>
              <a:rPr lang="en-US" dirty="0" smtClean="0"/>
              <a:t>respond to specific commonly asked questions and provide practical steps that people can take to address their legal problems – or to avoid a legal problem 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We know that different people are comfortable taking different steps, depending on their circumstances – designed to be flexible for different needs and capabilities of users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endParaRPr lang="en-CA" altLang="en-US" dirty="0" smtClean="0"/>
          </a:p>
          <a:p>
            <a:pPr>
              <a:defRPr/>
            </a:pPr>
            <a:r>
              <a:rPr lang="en-CA" dirty="0" smtClean="0"/>
              <a:t>Our information has Direct Links: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Brings in information and content produced by others, including other clinics and various resources produced by government, LAO, courts and tribunals, and other organizations including CLEO </a:t>
            </a:r>
            <a:r>
              <a:rPr lang="en-CA" b="1" dirty="0" smtClean="0"/>
              <a:t>– builds on legal information that’s already out there – not reinventing the wheel and wasting resources  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Links to forms, checklists, self-help guides, services, other resources – so you do not have to leave the site to find these things when brought up in context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In terms of</a:t>
            </a:r>
            <a:r>
              <a:rPr lang="en-CA" baseline="0" dirty="0" smtClean="0"/>
              <a:t> referrals, e</a:t>
            </a:r>
            <a:r>
              <a:rPr lang="en-CA" dirty="0" smtClean="0"/>
              <a:t>ach</a:t>
            </a:r>
            <a:r>
              <a:rPr lang="en-CA" baseline="0" dirty="0" smtClean="0"/>
              <a:t> question has a </a:t>
            </a:r>
            <a:r>
              <a:rPr lang="en-CA" dirty="0" smtClean="0"/>
              <a:t>“Find</a:t>
            </a:r>
            <a:r>
              <a:rPr lang="en-CA" baseline="0" dirty="0" smtClean="0"/>
              <a:t> services”</a:t>
            </a:r>
            <a:r>
              <a:rPr lang="en-CA" dirty="0" smtClean="0"/>
              <a:t> section where we offer referrals to services across Ontario</a:t>
            </a:r>
            <a:r>
              <a:rPr lang="en-CA" baseline="0" dirty="0" smtClean="0"/>
              <a:t> </a:t>
            </a:r>
            <a:r>
              <a:rPr lang="en-CA" dirty="0" smtClean="0"/>
              <a:t>that people can go to for in person help – legal clinics, social and community services – example: centres for abused women and children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We</a:t>
            </a:r>
            <a:r>
              <a:rPr lang="en-CA" baseline="0" dirty="0" smtClean="0"/>
              <a:t> also have the 211 site embedded on the Find Services page so you can find local referrals for wherever you are in the province</a:t>
            </a:r>
            <a:endParaRPr lang="en-CA" dirty="0" smtClean="0"/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Page</a:t>
            </a:r>
            <a:r>
              <a:rPr lang="en-CA" altLang="en-US" baseline="0" dirty="0" smtClean="0"/>
              <a:t> views in </a:t>
            </a:r>
            <a:r>
              <a:rPr lang="en-CA" altLang="en-US" dirty="0" smtClean="0"/>
              <a:t>its first year -- about 700 k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dirty="0" smtClean="0"/>
              <a:t>Page views in 2018 – about 3.3 million </a:t>
            </a:r>
            <a:endParaRPr lang="en-CA" alt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-also offers a Live Chat feature, which we’ll talk about in a couple</a:t>
            </a:r>
            <a:r>
              <a:rPr lang="en-CA" baseline="0" dirty="0" smtClean="0"/>
              <a:t> of minutes</a:t>
            </a:r>
            <a:r>
              <a:rPr lang="en-CA" dirty="0" smtClean="0"/>
              <a:t> 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pPr marL="171450" indent="-171450">
              <a:buFontTx/>
              <a:buChar char="-"/>
              <a:defRPr/>
            </a:pPr>
            <a:endParaRPr lang="en-CA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955E8-AD78-4E22-86D3-81A88A4088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As we mentioned above, it is for people with legal problems who have access to the Internet and who and are able to and comfortable in looking for information online  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Information on common legal questions across</a:t>
            </a:r>
            <a:r>
              <a:rPr lang="en-CA" altLang="en-US" baseline="0" dirty="0" smtClean="0"/>
              <a:t> 13 legal topics</a:t>
            </a:r>
            <a:r>
              <a:rPr lang="en-CA" altLang="en-US" dirty="0" smtClean="0"/>
              <a:t>: housing, family, employment, debt and consumer rights, income assistance, criminal – some human rights, immigration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dirty="0" smtClean="0"/>
              <a:t>Each area of law is broken down into sub-topics with a list of questions 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altLang="en-US" dirty="0" smtClean="0"/>
              <a:t>Where there are long lists of questions</a:t>
            </a:r>
            <a:r>
              <a:rPr lang="en-CA" altLang="en-US" baseline="0" dirty="0" smtClean="0"/>
              <a:t>,</a:t>
            </a:r>
            <a:r>
              <a:rPr lang="en-CA" altLang="en-US" dirty="0" smtClean="0"/>
              <a:t> you can filter them by topic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The answers</a:t>
            </a:r>
            <a:r>
              <a:rPr lang="en-CA" baseline="0" dirty="0" smtClean="0"/>
              <a:t> </a:t>
            </a:r>
            <a:r>
              <a:rPr lang="en-US" dirty="0" smtClean="0"/>
              <a:t>don’t just speak to legal topics in generalized terms </a:t>
            </a:r>
            <a:r>
              <a:rPr lang="en-CA" baseline="0" dirty="0" smtClean="0"/>
              <a:t>– they </a:t>
            </a:r>
            <a:r>
              <a:rPr lang="en-US" dirty="0" smtClean="0"/>
              <a:t>respond to specific commonly asked questions and provide practical steps that people can take to address their legal problems – or to avoid a legal problem 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We know that different people are comfortable taking different steps, depending on their circumstances – designed to be flexible for different needs and capabilities of users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endParaRPr lang="en-CA" altLang="en-US" dirty="0" smtClean="0"/>
          </a:p>
          <a:p>
            <a:pPr>
              <a:defRPr/>
            </a:pPr>
            <a:r>
              <a:rPr lang="en-CA" dirty="0" smtClean="0"/>
              <a:t>Our information has Direct Links: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Brings in information and content produced by others, including other clinics and various resources produced by government, LAO, courts and tribunals, and other organizations including CLEO </a:t>
            </a:r>
            <a:r>
              <a:rPr lang="en-CA" b="1" dirty="0" smtClean="0"/>
              <a:t>– builds on legal information that’s already out there – not reinventing the wheel and wasting resources  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Links to forms, checklists, self-help guides, services, other resources – so you do not have to leave the site to find these things when brought up in context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In terms of</a:t>
            </a:r>
            <a:r>
              <a:rPr lang="en-CA" baseline="0" dirty="0" smtClean="0"/>
              <a:t> referrals, e</a:t>
            </a:r>
            <a:r>
              <a:rPr lang="en-CA" dirty="0" smtClean="0"/>
              <a:t>ach</a:t>
            </a:r>
            <a:r>
              <a:rPr lang="en-CA" baseline="0" dirty="0" smtClean="0"/>
              <a:t> question has a </a:t>
            </a:r>
            <a:r>
              <a:rPr lang="en-CA" dirty="0" smtClean="0"/>
              <a:t>“Find</a:t>
            </a:r>
            <a:r>
              <a:rPr lang="en-CA" baseline="0" dirty="0" smtClean="0"/>
              <a:t> services”</a:t>
            </a:r>
            <a:r>
              <a:rPr lang="en-CA" dirty="0" smtClean="0"/>
              <a:t> section where we offer referrals to services across Ontario</a:t>
            </a:r>
            <a:r>
              <a:rPr lang="en-CA" baseline="0" dirty="0" smtClean="0"/>
              <a:t> </a:t>
            </a:r>
            <a:r>
              <a:rPr lang="en-CA" dirty="0" smtClean="0"/>
              <a:t>that people can go to for in person help – legal clinics, social and community services – example: centres for abused women and children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We</a:t>
            </a:r>
            <a:r>
              <a:rPr lang="en-CA" baseline="0" dirty="0" smtClean="0"/>
              <a:t> also have the 211 site embedded on the Find Services page so you can find local referrals for wherever you are in the province</a:t>
            </a:r>
            <a:endParaRPr lang="en-CA" dirty="0" smtClean="0"/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Page</a:t>
            </a:r>
            <a:r>
              <a:rPr lang="en-CA" altLang="en-US" baseline="0" dirty="0" smtClean="0"/>
              <a:t> views in </a:t>
            </a:r>
            <a:r>
              <a:rPr lang="en-CA" altLang="en-US" dirty="0" smtClean="0"/>
              <a:t>its first year -- about 700 k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dirty="0" smtClean="0"/>
              <a:t>Page views in 2018 – about 3.3 million </a:t>
            </a:r>
            <a:endParaRPr lang="en-CA" alt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-also offers a Live Chat feature, which we’ll talk about in a couple</a:t>
            </a:r>
            <a:r>
              <a:rPr lang="en-CA" baseline="0" dirty="0" smtClean="0"/>
              <a:t> of minutes</a:t>
            </a:r>
            <a:r>
              <a:rPr lang="en-CA" dirty="0" smtClean="0"/>
              <a:t> 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pPr marL="171450" indent="-171450">
              <a:buFontTx/>
              <a:buChar char="-"/>
              <a:defRPr/>
            </a:pPr>
            <a:endParaRPr lang="en-CA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955E8-AD78-4E22-86D3-81A88A4088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1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As we mentioned above, it is for people with legal problems who have access to the Internet and who and are able to and comfortable in looking for information online  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Information on common legal questions across</a:t>
            </a:r>
            <a:r>
              <a:rPr lang="en-CA" altLang="en-US" baseline="0" dirty="0" smtClean="0"/>
              <a:t> 13 legal topics</a:t>
            </a:r>
            <a:r>
              <a:rPr lang="en-CA" altLang="en-US" dirty="0" smtClean="0"/>
              <a:t>: housing, family, employment, debt and consumer rights, income assistance, criminal – some human rights, immigration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dirty="0" smtClean="0"/>
              <a:t>Each area of law is broken down into sub-topics with a list of questions 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  <a:defRPr/>
            </a:pPr>
            <a:r>
              <a:rPr lang="en-CA" altLang="en-US" dirty="0" smtClean="0"/>
              <a:t>Where there are long lists of questions</a:t>
            </a:r>
            <a:r>
              <a:rPr lang="en-CA" altLang="en-US" baseline="0" dirty="0" smtClean="0"/>
              <a:t>,</a:t>
            </a:r>
            <a:r>
              <a:rPr lang="en-CA" altLang="en-US" dirty="0" smtClean="0"/>
              <a:t> you can filter them by topic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The answers</a:t>
            </a:r>
            <a:r>
              <a:rPr lang="en-CA" baseline="0" dirty="0" smtClean="0"/>
              <a:t> </a:t>
            </a:r>
            <a:r>
              <a:rPr lang="en-US" dirty="0" smtClean="0"/>
              <a:t>don’t just speak to legal topics in generalized terms </a:t>
            </a:r>
            <a:r>
              <a:rPr lang="en-CA" baseline="0" dirty="0" smtClean="0"/>
              <a:t>– they </a:t>
            </a:r>
            <a:r>
              <a:rPr lang="en-US" dirty="0" smtClean="0"/>
              <a:t>respond to specific commonly asked questions and provide practical steps that people can take to address their legal problems – or to avoid a legal problem </a:t>
            </a:r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914400" lvl="3" indent="-4572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We know that different people are comfortable taking different steps, depending on their circumstances – designed to be flexible for different needs and capabilities of users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endParaRPr lang="en-CA" altLang="en-US" dirty="0" smtClean="0"/>
          </a:p>
          <a:p>
            <a:pPr>
              <a:defRPr/>
            </a:pPr>
            <a:r>
              <a:rPr lang="en-CA" dirty="0" smtClean="0"/>
              <a:t>Our information has Direct Links: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Brings in information and content produced by others, including other clinics and various resources produced by government, LAO, courts and tribunals, and other organizations including CLEO </a:t>
            </a:r>
            <a:r>
              <a:rPr lang="en-CA" b="1" dirty="0" smtClean="0"/>
              <a:t>– builds on legal information that’s already out there – not reinventing the wheel and wasting resources  </a:t>
            </a:r>
          </a:p>
          <a:p>
            <a:pPr marL="171450" lvl="3" indent="-171450">
              <a:buFontTx/>
              <a:buChar char="-"/>
              <a:defRPr/>
            </a:pPr>
            <a:r>
              <a:rPr lang="en-CA" dirty="0" smtClean="0"/>
              <a:t>Links to forms, checklists, self-help guides, services, other resources – so you do not have to leave the site to find these things when brought up in context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In terms of</a:t>
            </a:r>
            <a:r>
              <a:rPr lang="en-CA" baseline="0" dirty="0" smtClean="0"/>
              <a:t> referrals, e</a:t>
            </a:r>
            <a:r>
              <a:rPr lang="en-CA" dirty="0" smtClean="0"/>
              <a:t>ach</a:t>
            </a:r>
            <a:r>
              <a:rPr lang="en-CA" baseline="0" dirty="0" smtClean="0"/>
              <a:t> question has a </a:t>
            </a:r>
            <a:r>
              <a:rPr lang="en-CA" dirty="0" smtClean="0"/>
              <a:t>“Find</a:t>
            </a:r>
            <a:r>
              <a:rPr lang="en-CA" baseline="0" dirty="0" smtClean="0"/>
              <a:t> services”</a:t>
            </a:r>
            <a:r>
              <a:rPr lang="en-CA" dirty="0" smtClean="0"/>
              <a:t> section where we offer referrals to services across Ontario</a:t>
            </a:r>
            <a:r>
              <a:rPr lang="en-CA" baseline="0" dirty="0" smtClean="0"/>
              <a:t> </a:t>
            </a:r>
            <a:r>
              <a:rPr lang="en-CA" dirty="0" smtClean="0"/>
              <a:t>that people can go to for in person help – legal clinics, social and community services – example: centres for abused women and children </a:t>
            </a:r>
          </a:p>
          <a:p>
            <a:pPr marL="171450" indent="-171450">
              <a:buFontTx/>
              <a:buChar char="-"/>
              <a:defRPr/>
            </a:pPr>
            <a:r>
              <a:rPr lang="en-CA" dirty="0" smtClean="0"/>
              <a:t>We</a:t>
            </a:r>
            <a:r>
              <a:rPr lang="en-CA" baseline="0" dirty="0" smtClean="0"/>
              <a:t> also have the 211 site embedded on the Find Services page so you can find local referrals for wherever you are in the province</a:t>
            </a:r>
            <a:endParaRPr lang="en-CA" dirty="0" smtClean="0"/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altLang="en-US" dirty="0" smtClean="0"/>
              <a:t>Page</a:t>
            </a:r>
            <a:r>
              <a:rPr lang="en-CA" altLang="en-US" baseline="0" dirty="0" smtClean="0"/>
              <a:t> views in </a:t>
            </a:r>
            <a:r>
              <a:rPr lang="en-CA" altLang="en-US" dirty="0" smtClean="0"/>
              <a:t>its first year -- about 700 k</a:t>
            </a:r>
          </a:p>
          <a:p>
            <a:pPr marL="457200" lvl="2" indent="-457200">
              <a:lnSpc>
                <a:spcPct val="8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CA" dirty="0" smtClean="0"/>
              <a:t>Page views in 2018 – about 3.3 million </a:t>
            </a:r>
            <a:endParaRPr lang="en-CA" alt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-also offers a Live Chat feature, which we’ll talk about in a couple</a:t>
            </a:r>
            <a:r>
              <a:rPr lang="en-CA" baseline="0" dirty="0" smtClean="0"/>
              <a:t> of minutes</a:t>
            </a:r>
            <a:r>
              <a:rPr lang="en-CA" dirty="0" smtClean="0"/>
              <a:t> 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pPr marL="171450" indent="-171450">
              <a:buFontTx/>
              <a:buChar char="-"/>
              <a:defRPr/>
            </a:pPr>
            <a:endParaRPr lang="en-CA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603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955E8-AD78-4E22-86D3-81A88A4088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1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9EAAE-846A-43E7-917F-9380BEBE277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3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8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60d6fa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60d6fa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74a416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f74a416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5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f74a416d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f74a416d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70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123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2AE490E-B1D2-504C-954D-AB583253D2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30/10/2019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69ED6AC-A10D-4B04-B2B9-A1F3532297D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1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E12FE2D-4B07-7949-B658-192306C480A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30/10/2019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69ED6AC-A10D-4B04-B2B9-A1F3532297D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3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0DAA40-3C85-CD40-B9E8-ABCDAB4DB2B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30/10/2019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69ED6AC-A10D-4B04-B2B9-A1F3532297D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7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4D4F-6875-428D-A1DC-AC105FB5381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812C-672F-459C-91A0-07297311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LEOslidesTemplateDesigns-1.pdf">
            <a:extLst>
              <a:ext uri="{FF2B5EF4-FFF2-40B4-BE49-F238E27FC236}">
                <a16:creationId xmlns:a16="http://schemas.microsoft.com/office/drawing/2014/main" id="{7DC67015-8800-4BD9-B82E-4DB0C2EB19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" y="-185839"/>
            <a:ext cx="12178639" cy="70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stojustice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justicepasapas.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awsocietyontario.azureedge.net/media/lso/media/legacy/pdf/b/by-law-4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prezi.com/view/szJHcDq3PNKa4LuORHo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jen.ca/wp-content/uploads/2019/10/Summary-and-Preview-Community-Justice-Help-paper-Oct30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91"/>
            <a:ext cx="9135533" cy="594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09" y="502927"/>
            <a:ext cx="5486058" cy="2967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17" y="4698471"/>
            <a:ext cx="4392083" cy="11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74813" y="692696"/>
            <a:ext cx="8597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CA" alt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How Live Chat Works</a:t>
            </a:r>
            <a:endParaRPr lang="en-CA" altLang="en-US" sz="4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568675" y="1486607"/>
            <a:ext cx="7335738" cy="85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We offer daily live chat assistance to users from 11:00 a.m. – 1:00 p.m.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Because of increased demand, we have two operators on staff each day 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We provide links to information on Steps to Justice and referral information where possible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We use Zendesk as the live chat tool, recently changing from SLAASK</a:t>
            </a:r>
          </a:p>
          <a:p>
            <a:pPr marL="0" indent="0" defTabSz="457200">
              <a:spcBef>
                <a:spcPts val="763"/>
              </a:spcBef>
              <a:spcAft>
                <a:spcPts val="1200"/>
              </a:spcAft>
              <a:defRPr/>
            </a:pPr>
            <a:r>
              <a:rPr lang="en-CA" altLang="en-US" sz="3200" dirty="0">
                <a:solidFill>
                  <a:prstClr val="black"/>
                </a:solidFill>
              </a:rPr>
              <a:t>  </a:t>
            </a:r>
          </a:p>
          <a:p>
            <a:pPr marL="0" indent="0" defTabSz="457200"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0678" r="1349" b="5680"/>
          <a:stretch/>
        </p:blipFill>
        <p:spPr bwMode="auto">
          <a:xfrm>
            <a:off x="1669244" y="1244338"/>
            <a:ext cx="8763086" cy="42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9" t="28843" r="16649" b="4585"/>
          <a:stretch/>
        </p:blipFill>
        <p:spPr bwMode="auto">
          <a:xfrm>
            <a:off x="3381082" y="1461155"/>
            <a:ext cx="5471967" cy="45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2650" y="629807"/>
            <a:ext cx="7886700" cy="854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Steps to Justice Live Chat – Sample Transcript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596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29807"/>
            <a:ext cx="7886700" cy="854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Steps to Justice Live Chat – Sample Transcript</a:t>
            </a:r>
            <a:endParaRPr lang="en-CA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60" y="1433477"/>
            <a:ext cx="5550483" cy="470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26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74813" y="692696"/>
            <a:ext cx="8597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CA" alt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Live Chat by the Numbers – Sept 2019</a:t>
            </a:r>
            <a:endParaRPr lang="en-CA" altLang="en-US" sz="4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29920"/>
              </p:ext>
            </p:extLst>
          </p:nvPr>
        </p:nvGraphicFramePr>
        <p:xfrm>
          <a:off x="1674812" y="4119515"/>
          <a:ext cx="8851790" cy="110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7439"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September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Chats Served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Family Law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Housing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Employment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Getting</a:t>
                      </a:r>
                      <a:r>
                        <a:rPr lang="en-CA" sz="1000" baseline="0" dirty="0" smtClean="0"/>
                        <a:t> Legal Help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Tribunals and Courts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Criminal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Abuse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Consumer</a:t>
                      </a:r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Totals: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1020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305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170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175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179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97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96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30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27</a:t>
                      </a:r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78510"/>
              </p:ext>
            </p:extLst>
          </p:nvPr>
        </p:nvGraphicFramePr>
        <p:xfrm>
          <a:off x="1976488" y="1623244"/>
          <a:ext cx="8493939" cy="114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131">
                <a:tc>
                  <a:txBody>
                    <a:bodyPr/>
                    <a:lstStyle/>
                    <a:p>
                      <a:r>
                        <a:rPr lang="en-CA" dirty="0" smtClean="0"/>
                        <a:t>September, 2019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Steps to Justice Website Sessions</a:t>
                      </a:r>
                      <a:r>
                        <a:rPr lang="en-CA" baseline="0" dirty="0" smtClean="0"/>
                        <a:t> or Visitors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Steps to Justice Live Chats Served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31">
                <a:tc>
                  <a:txBody>
                    <a:bodyPr/>
                    <a:lstStyle/>
                    <a:p>
                      <a:r>
                        <a:rPr lang="en-CA" dirty="0" smtClean="0"/>
                        <a:t>Sessions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358,961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1036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720445" y="2769583"/>
            <a:ext cx="492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CA" sz="3200" dirty="0">
                <a:solidFill>
                  <a:prstClr val="black"/>
                </a:solidFill>
                <a:latin typeface="Calibri" panose="020F0502020204030204"/>
              </a:rPr>
              <a:t>Most asked about Legal Topics</a:t>
            </a:r>
          </a:p>
        </p:txBody>
      </p:sp>
    </p:spTree>
    <p:extLst>
      <p:ext uri="{BB962C8B-B14F-4D97-AF65-F5344CB8AC3E}">
        <p14:creationId xmlns:p14="http://schemas.microsoft.com/office/powerpoint/2010/main" val="24750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74813" y="692696"/>
            <a:ext cx="8597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CA" alt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Live Chat by the Numbers</a:t>
            </a:r>
            <a:endParaRPr lang="en-CA" altLang="en-US" sz="4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740" r="1170" b="38723"/>
          <a:stretch/>
        </p:blipFill>
        <p:spPr bwMode="auto">
          <a:xfrm>
            <a:off x="1599414" y="1721747"/>
            <a:ext cx="8956784" cy="288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29807"/>
            <a:ext cx="7886700" cy="854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Shortcuts save us time and provide consistency</a:t>
            </a:r>
            <a:endParaRPr lang="en-CA" sz="3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9402" b="3989"/>
          <a:stretch/>
        </p:blipFill>
        <p:spPr bwMode="auto">
          <a:xfrm>
            <a:off x="1618269" y="1594211"/>
            <a:ext cx="8954135" cy="436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3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29807"/>
            <a:ext cx="7886700" cy="85441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Constantly updated Operator’s Guide</a:t>
            </a:r>
            <a:endParaRPr lang="en-C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87" y="1432875"/>
            <a:ext cx="7184219" cy="48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323975"/>
            <a:ext cx="7886700" cy="9739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173" y="5846086"/>
            <a:ext cx="692177" cy="387799"/>
          </a:xfrm>
        </p:spPr>
        <p:txBody>
          <a:bodyPr/>
          <a:lstStyle/>
          <a:p>
            <a:pPr defTabSz="457200"/>
            <a:fld id="{A69ED6AC-A10D-4B04-B2B9-A1F3532297DD}" type="slidenum">
              <a:rPr lang="en-CA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18</a:t>
            </a:fld>
            <a:endParaRPr lang="en-CA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7600" y="2297896"/>
            <a:ext cx="778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CA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n-CA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Fiona MacCool</a:t>
            </a:r>
          </a:p>
          <a:p>
            <a:pPr algn="ctr" defTabSz="457200"/>
            <a:r>
              <a:rPr lang="en-CA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Digital Projects Manager</a:t>
            </a:r>
          </a:p>
          <a:p>
            <a:pPr algn="ctr" defTabSz="457200"/>
            <a:r>
              <a:rPr lang="en-CA" sz="2800" dirty="0">
                <a:solidFill>
                  <a:prstClr val="black"/>
                </a:solidFill>
                <a:latin typeface="Calibri" panose="020F0502020204030204" pitchFamily="34" charset="0"/>
              </a:rPr>
              <a:t>fiona.maccool@cleo.on.ca</a:t>
            </a:r>
          </a:p>
          <a:p>
            <a:pPr algn="ctr" defTabSz="457200"/>
            <a:endParaRPr lang="en-CA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n-CA" sz="28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stepstojustice.ca</a:t>
            </a:r>
            <a:r>
              <a:rPr lang="en-CA" sz="2800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CA" sz="28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CA" sz="280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justicepasapas.ca</a:t>
            </a:r>
            <a:endParaRPr lang="en-CA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n-CA" sz="28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CA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4949100" y="1219467"/>
            <a:ext cx="6754400" cy="23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" sz="5867" b="1" dirty="0">
                <a:solidFill>
                  <a:schemeClr val="bg1"/>
                </a:solidFill>
              </a:rPr>
              <a:t>People’s Law School Chatbot</a:t>
            </a:r>
            <a:endParaRPr sz="5867" b="1" dirty="0">
              <a:solidFill>
                <a:schemeClr val="bg1"/>
              </a:solidFill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4669267" y="4307733"/>
            <a:ext cx="67544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32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 few screen captures to show how the chatbot works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3" descr="PLS-full-logo-colour-WE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33" y="1321067"/>
            <a:ext cx="3421200" cy="206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606283" y="3924728"/>
            <a:ext cx="311307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3" y="1026299"/>
            <a:ext cx="5419225" cy="54326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7" y="1034612"/>
            <a:ext cx="5398389" cy="2913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133" y="573577"/>
            <a:ext cx="18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SCHEDULE</a:t>
            </a:r>
            <a:endParaRPr lang="en-US" sz="24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Google Shape;83;p14" descr="PLS-full-logo-colour-WE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3267" y="5535467"/>
            <a:ext cx="1882299" cy="113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1" y="203201"/>
            <a:ext cx="2973785" cy="64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786" y="203201"/>
            <a:ext cx="2973785" cy="645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1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oogle Shape;90;p15" descr="PLS-full-logo-colour-WE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3267" y="5535467"/>
            <a:ext cx="1882299" cy="113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1" y="203201"/>
            <a:ext cx="2973785" cy="64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9170" y="203201"/>
            <a:ext cx="2973785" cy="645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1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Google Shape;97;p16" descr="PLS-full-logo-colour-WE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3267" y="5535467"/>
            <a:ext cx="1882299" cy="113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386" y="203201"/>
            <a:ext cx="2973785" cy="64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1" y="203201"/>
            <a:ext cx="2973785" cy="645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5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4949100" y="1219467"/>
            <a:ext cx="6754400" cy="23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" sz="5867" b="1" dirty="0">
                <a:solidFill>
                  <a:schemeClr val="bg1"/>
                </a:solidFill>
              </a:rPr>
              <a:t>People’s Law School Chatbot</a:t>
            </a:r>
            <a:endParaRPr sz="5867" b="1" dirty="0">
              <a:solidFill>
                <a:schemeClr val="bg1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4669267" y="4307733"/>
            <a:ext cx="67544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32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 few screen captures to show how the chatbot works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7" descr="PLS-full-logo-colour-WE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33" y="1321067"/>
            <a:ext cx="3421200" cy="206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6606283" y="3924728"/>
            <a:ext cx="311307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Using Design Thinking for Public Legal Education and Information</a:t>
            </a:r>
            <a:endParaRPr lang="en-US" sz="36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523"/>
            <a:ext cx="10515600" cy="37214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Civic Tech Toronto, Law &amp; Design </a:t>
            </a:r>
            <a:r>
              <a:rPr lang="en-US" sz="3600" dirty="0" err="1" smtClean="0">
                <a:solidFill>
                  <a:srgbClr val="37474F"/>
                </a:solidFill>
              </a:rPr>
              <a:t>CoLab</a:t>
            </a:r>
            <a:endParaRPr lang="en-US" sz="3600" dirty="0" smtClean="0">
              <a:solidFill>
                <a:srgbClr val="37474F"/>
              </a:solidFill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   Sam </a:t>
            </a:r>
            <a:r>
              <a:rPr lang="en-US" sz="3600" dirty="0" err="1" smtClean="0">
                <a:solidFill>
                  <a:srgbClr val="37474F"/>
                </a:solidFill>
              </a:rPr>
              <a:t>Horodezky</a:t>
            </a:r>
            <a:r>
              <a:rPr lang="en-US" sz="3600" dirty="0" smtClean="0">
                <a:solidFill>
                  <a:srgbClr val="37474F"/>
                </a:solidFill>
              </a:rPr>
              <a:t>, Law and Design </a:t>
            </a:r>
            <a:r>
              <a:rPr lang="en-US" sz="3600" dirty="0" err="1" smtClean="0">
                <a:solidFill>
                  <a:srgbClr val="37474F"/>
                </a:solidFill>
              </a:rPr>
              <a:t>CoLab</a:t>
            </a:r>
            <a:endParaRPr lang="en-US" sz="3600" dirty="0" smtClean="0">
              <a:solidFill>
                <a:srgbClr val="37474F"/>
              </a:solidFill>
            </a:endParaRPr>
          </a:p>
          <a:p>
            <a:pPr marL="457200" lvl="1" indent="0">
              <a:buNone/>
            </a:pPr>
            <a:r>
              <a:rPr lang="en-US" sz="3600" dirty="0">
                <a:solidFill>
                  <a:srgbClr val="37474F"/>
                </a:solidFill>
              </a:rPr>
              <a:t> </a:t>
            </a:r>
            <a:r>
              <a:rPr lang="en-US" sz="3600" dirty="0" smtClean="0">
                <a:solidFill>
                  <a:srgbClr val="37474F"/>
                </a:solidFill>
              </a:rPr>
              <a:t>  Alexis </a:t>
            </a:r>
            <a:r>
              <a:rPr lang="en-US" sz="3600" dirty="0" err="1" smtClean="0">
                <a:solidFill>
                  <a:srgbClr val="37474F"/>
                </a:solidFill>
              </a:rPr>
              <a:t>Knygavko</a:t>
            </a:r>
            <a:r>
              <a:rPr lang="en-US" sz="3600" dirty="0" smtClean="0">
                <a:solidFill>
                  <a:srgbClr val="37474F"/>
                </a:solidFill>
              </a:rPr>
              <a:t>, Law and Design </a:t>
            </a:r>
            <a:r>
              <a:rPr lang="en-US" sz="3600" dirty="0" err="1" smtClean="0">
                <a:solidFill>
                  <a:srgbClr val="37474F"/>
                </a:solidFill>
              </a:rPr>
              <a:t>CoLab</a:t>
            </a:r>
            <a:endParaRPr lang="en-US" sz="3600" dirty="0" smtClean="0">
              <a:solidFill>
                <a:srgbClr val="37474F"/>
              </a:solidFill>
            </a:endParaRPr>
          </a:p>
          <a:p>
            <a:pPr marL="457200" lvl="1" indent="0">
              <a:buNone/>
            </a:pPr>
            <a:endParaRPr lang="en-US" sz="3600" dirty="0">
              <a:solidFill>
                <a:srgbClr val="37474F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37474F"/>
                </a:solidFill>
              </a:rPr>
              <a:t>with comments from </a:t>
            </a:r>
            <a:br>
              <a:rPr lang="en-US" sz="1600" dirty="0" smtClean="0">
                <a:solidFill>
                  <a:srgbClr val="37474F"/>
                </a:solidFill>
              </a:rPr>
            </a:br>
            <a:r>
              <a:rPr lang="en-US" sz="3600" dirty="0" smtClean="0">
                <a:solidFill>
                  <a:srgbClr val="37474F"/>
                </a:solidFill>
              </a:rPr>
              <a:t>Amy </a:t>
            </a:r>
            <a:r>
              <a:rPr lang="en-US" sz="3600" dirty="0" err="1" smtClean="0">
                <a:solidFill>
                  <a:srgbClr val="37474F"/>
                </a:solidFill>
              </a:rPr>
              <a:t>Salyzyn</a:t>
            </a:r>
            <a:r>
              <a:rPr lang="en-US" sz="3600" dirty="0" smtClean="0">
                <a:solidFill>
                  <a:srgbClr val="37474F"/>
                </a:solidFill>
              </a:rPr>
              <a:t>, University of Ottawa</a:t>
            </a:r>
            <a:endParaRPr lang="en-US" sz="36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39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Community Forum: </a:t>
            </a:r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/>
            </a:r>
            <a:b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</a:br>
            <a:r>
              <a:rPr lang="en-US" sz="4000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Considering the legal services exception for family, friends, and </a:t>
            </a:r>
            <a:r>
              <a:rPr lang="en-US" sz="4000" b="1" dirty="0" err="1" smtClean="0">
                <a:solidFill>
                  <a:srgbClr val="9C205F"/>
                </a:solidFill>
                <a:latin typeface="Myriad Pro" panose="020B0503030403020204" pitchFamily="34" charset="0"/>
              </a:rPr>
              <a:t>neighbours</a:t>
            </a:r>
            <a:endParaRPr lang="en-US" sz="40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6848"/>
            <a:ext cx="10515600" cy="342011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Jessica </a:t>
            </a:r>
            <a:r>
              <a:rPr lang="en-US" sz="3600" dirty="0" err="1" smtClean="0">
                <a:solidFill>
                  <a:srgbClr val="37474F"/>
                </a:solidFill>
              </a:rPr>
              <a:t>Reekie</a:t>
            </a:r>
            <a:r>
              <a:rPr lang="en-US" sz="3600" dirty="0" smtClean="0">
                <a:solidFill>
                  <a:srgbClr val="37474F"/>
                </a:solidFill>
              </a:rPr>
              <a:t>, Ontario Justice Education Network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Julie Mathews, Community Legal Education Ontario</a:t>
            </a:r>
            <a:endParaRPr lang="en-US" sz="36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11" y="174566"/>
            <a:ext cx="10515600" cy="6118167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P1 legal services without a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30. The following may, without 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provide legal services in Ontario that a licensee who holds a Class P1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authorized to provide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[...]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Acting for friend or neighbour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4. An individual,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whose profession or occupation is not and does not include the provision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of legal services or the practice of law,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ii. who provides the legal services only for and on behalf of a friend or a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neighbour,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iii. who provides the legal services in respect of not more than three matters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per year, and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iv. who does not expect and does not receive any compensation, including a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fee, gain or reward, direct or indirect, for the provision of the legal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services.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Acting for family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An individual,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whose profession or occupation is not and does not include the provision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of legal services or the practice of law,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ii. who provides the legal services only for and on behalf of a related person,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within the meaning of the Income Tax Act (Canada), and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iii. who does not expect and does not receive any compensation, including a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fee, gain or reward, direct or indirect, for the provision of the legal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services.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9018" y="5120639"/>
            <a:ext cx="2078182" cy="1446550"/>
          </a:xfrm>
          <a:prstGeom prst="rect">
            <a:avLst/>
          </a:prstGeom>
          <a:noFill/>
          <a:ln w="38100">
            <a:solidFill>
              <a:srgbClr val="9C205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Law Society of </a:t>
            </a:r>
            <a:r>
              <a:rPr lang="en-US" b="1" dirty="0" smtClean="0">
                <a:hlinkClick r:id="rId2"/>
              </a:rPr>
              <a:t>Ontario</a:t>
            </a:r>
            <a:endParaRPr lang="en-US" b="1" dirty="0" smtClean="0"/>
          </a:p>
          <a:p>
            <a:endParaRPr lang="en-US" sz="800" dirty="0" smtClean="0"/>
          </a:p>
          <a:p>
            <a:r>
              <a:rPr lang="en-US" dirty="0" smtClean="0"/>
              <a:t>By-Law 4 - Licensing</a:t>
            </a:r>
          </a:p>
          <a:p>
            <a:endParaRPr lang="en-US" sz="800" dirty="0" smtClean="0"/>
          </a:p>
          <a:p>
            <a:r>
              <a:rPr lang="en-US" dirty="0" smtClean="0"/>
              <a:t>s.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Closing Comments</a:t>
            </a:r>
            <a:endParaRPr lang="en-US" sz="36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58" y="1883391"/>
            <a:ext cx="10515600" cy="429357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37474F"/>
                </a:solidFill>
              </a:rPr>
              <a:t>With sincerest thanks to: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	</a:t>
            </a:r>
            <a:r>
              <a:rPr lang="en-US" sz="3500" dirty="0" smtClean="0">
                <a:solidFill>
                  <a:srgbClr val="37474F"/>
                </a:solidFill>
              </a:rPr>
              <a:t>Law Society of Ontario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37474F"/>
                </a:solidFill>
              </a:rPr>
              <a:t>	</a:t>
            </a:r>
            <a:r>
              <a:rPr lang="en-US" sz="3500" dirty="0" smtClean="0">
                <a:solidFill>
                  <a:srgbClr val="37474F"/>
                </a:solidFill>
              </a:rPr>
              <a:t>Law Foundation of Ontario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37474F"/>
                </a:solidFill>
              </a:rPr>
              <a:t>	</a:t>
            </a:r>
            <a:r>
              <a:rPr lang="en-US" sz="3500" dirty="0" smtClean="0">
                <a:solidFill>
                  <a:srgbClr val="37474F"/>
                </a:solidFill>
              </a:rPr>
              <a:t>Community Legal Education Ontario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37474F"/>
                </a:solidFill>
              </a:rPr>
              <a:t>	</a:t>
            </a:r>
            <a:r>
              <a:rPr lang="en-US" sz="3500" dirty="0" smtClean="0">
                <a:solidFill>
                  <a:srgbClr val="37474F"/>
                </a:solidFill>
              </a:rPr>
              <a:t>Ontario Justice Education Network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37474F"/>
                </a:solidFill>
              </a:rPr>
              <a:t>	</a:t>
            </a:r>
            <a:r>
              <a:rPr lang="en-US" sz="3500" dirty="0" smtClean="0">
                <a:solidFill>
                  <a:srgbClr val="37474F"/>
                </a:solidFill>
              </a:rPr>
              <a:t>   </a:t>
            </a:r>
            <a:r>
              <a:rPr lang="en-US" sz="3000" dirty="0" smtClean="0">
                <a:solidFill>
                  <a:srgbClr val="37474F"/>
                </a:solidFill>
              </a:rPr>
              <a:t>and our many community partners.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5" y="2222684"/>
            <a:ext cx="3545383" cy="640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17" y="3139654"/>
            <a:ext cx="2861623" cy="1229996"/>
          </a:xfrm>
          <a:prstGeom prst="rect">
            <a:avLst/>
          </a:prstGeom>
        </p:spPr>
      </p:pic>
      <p:sp>
        <p:nvSpPr>
          <p:cNvPr id="6" name="AutoShape 2" descr="Image result for cleoconn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57" y="4749463"/>
            <a:ext cx="3712116" cy="395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17" y="5634174"/>
            <a:ext cx="1520968" cy="10121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710985" y="707778"/>
            <a:ext cx="0" cy="6150222"/>
          </a:xfrm>
          <a:prstGeom prst="line">
            <a:avLst/>
          </a:prstGeom>
          <a:ln w="38100">
            <a:solidFill>
              <a:srgbClr val="9C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5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Revisiting Territorial Acknowledgements</a:t>
            </a:r>
            <a:endParaRPr lang="en-US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65" y="1825625"/>
            <a:ext cx="7829270" cy="4351338"/>
          </a:xfrm>
        </p:spPr>
      </p:pic>
    </p:spTree>
    <p:extLst>
      <p:ext uri="{BB962C8B-B14F-4D97-AF65-F5344CB8AC3E}">
        <p14:creationId xmlns:p14="http://schemas.microsoft.com/office/powerpoint/2010/main" val="24794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Community Justice Help:</a:t>
            </a:r>
            <a:b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</a:br>
            <a:r>
              <a:rPr lang="en-US" sz="3600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What are we seeing?</a:t>
            </a:r>
            <a:endParaRPr lang="en-US" sz="36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1137"/>
            <a:ext cx="10515600" cy="38858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Alex </a:t>
            </a:r>
            <a:r>
              <a:rPr lang="en-US" sz="3600" dirty="0" err="1" smtClean="0">
                <a:solidFill>
                  <a:srgbClr val="37474F"/>
                </a:solidFill>
              </a:rPr>
              <a:t>Derisier</a:t>
            </a:r>
            <a:r>
              <a:rPr lang="en-US" sz="3600" dirty="0" smtClean="0">
                <a:solidFill>
                  <a:srgbClr val="37474F"/>
                </a:solidFill>
              </a:rPr>
              <a:t>, Connecting Ottawa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  Carol </a:t>
            </a:r>
            <a:r>
              <a:rPr lang="en-US" sz="3600" dirty="0" err="1" smtClean="0">
                <a:solidFill>
                  <a:srgbClr val="37474F"/>
                </a:solidFill>
              </a:rPr>
              <a:t>Barkwell</a:t>
            </a:r>
            <a:r>
              <a:rPr lang="en-US" sz="3600" dirty="0" smtClean="0">
                <a:solidFill>
                  <a:srgbClr val="37474F"/>
                </a:solidFill>
              </a:rPr>
              <a:t>, Luke’s Place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  Geordie Dent, Federation of Metro Tenants’    </a:t>
            </a:r>
            <a:br>
              <a:rPr lang="en-US" sz="3600" dirty="0" smtClean="0">
                <a:solidFill>
                  <a:srgbClr val="37474F"/>
                </a:solidFill>
              </a:rPr>
            </a:br>
            <a:r>
              <a:rPr lang="en-US" sz="3600" dirty="0" smtClean="0">
                <a:solidFill>
                  <a:srgbClr val="37474F"/>
                </a:solidFill>
              </a:rPr>
              <a:t>  Associations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  Francisco Rico, FCJ Refugee House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  Jacquie Thompson, Life*Spin</a:t>
            </a:r>
            <a:endParaRPr lang="en-US" sz="36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7" y="5952116"/>
            <a:ext cx="972497" cy="510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Community Justice Help:</a:t>
            </a:r>
            <a:b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</a:br>
            <a:r>
              <a:rPr lang="en-US" sz="3600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Where do we go from here?</a:t>
            </a:r>
            <a:endParaRPr lang="en-US" sz="36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1137"/>
            <a:ext cx="10515600" cy="168496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David Wiseman, University of Ottawa 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Julie Mathews, Community Legal Education Ontario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37474F"/>
                </a:solidFill>
              </a:rPr>
              <a:t>  </a:t>
            </a:r>
            <a:endParaRPr lang="en-US" sz="3600" dirty="0">
              <a:solidFill>
                <a:srgbClr val="37474F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33" y="4023601"/>
            <a:ext cx="3160000" cy="2834399"/>
          </a:xfrm>
          <a:prstGeom prst="rect">
            <a:avLst/>
          </a:prstGeom>
          <a:ln w="38100">
            <a:solidFill>
              <a:srgbClr val="9C205F"/>
            </a:solidFill>
          </a:ln>
          <a:effectLst>
            <a:glow>
              <a:srgbClr val="9C205F"/>
            </a:glow>
            <a:outerShdw dir="5400000" algn="ctr" rotWithShape="0">
              <a:schemeClr val="bg1"/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554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9C205F"/>
                </a:solidFill>
                <a:latin typeface="Myriad Pro" panose="020B0503030403020204" pitchFamily="34" charset="0"/>
              </a:rPr>
              <a:t>Chatbots</a:t>
            </a:r>
            <a:r>
              <a:rPr lang="en-US" b="1" dirty="0" smtClean="0">
                <a:solidFill>
                  <a:srgbClr val="9C205F"/>
                </a:solidFill>
                <a:latin typeface="Myriad Pro" panose="020B0503030403020204" pitchFamily="34" charset="0"/>
              </a:rPr>
              <a:t>, helplines, and giving legal information in real-time</a:t>
            </a:r>
            <a:endParaRPr lang="en-US" sz="3600" b="1" dirty="0">
              <a:solidFill>
                <a:srgbClr val="9C205F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1815"/>
            <a:ext cx="10935984" cy="4623372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37474F"/>
                </a:solidFill>
              </a:rPr>
              <a:t>Michelle Thompson, Ontario Justice Education Network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37474F"/>
                </a:solidFill>
              </a:rPr>
              <a:t>    Fiona </a:t>
            </a:r>
            <a:r>
              <a:rPr lang="en-US" dirty="0" err="1" smtClean="0">
                <a:solidFill>
                  <a:srgbClr val="37474F"/>
                </a:solidFill>
              </a:rPr>
              <a:t>MacCool</a:t>
            </a:r>
            <a:r>
              <a:rPr lang="en-US" dirty="0" smtClean="0">
                <a:solidFill>
                  <a:srgbClr val="37474F"/>
                </a:solidFill>
              </a:rPr>
              <a:t>, Community Legal Education Ontario </a:t>
            </a:r>
            <a:br>
              <a:rPr lang="en-US" dirty="0" smtClean="0">
                <a:solidFill>
                  <a:srgbClr val="37474F"/>
                </a:solidFill>
              </a:rPr>
            </a:br>
            <a:r>
              <a:rPr lang="en-US" dirty="0" smtClean="0">
                <a:solidFill>
                  <a:srgbClr val="37474F"/>
                </a:solidFill>
              </a:rPr>
              <a:t>	</a:t>
            </a:r>
            <a:r>
              <a:rPr lang="en-US" sz="2000" dirty="0" smtClean="0">
                <a:solidFill>
                  <a:srgbClr val="37474F"/>
                </a:solidFill>
              </a:rPr>
              <a:t>(Steps to Justice live chat)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37474F"/>
                </a:solidFill>
              </a:rPr>
              <a:t>    Drew Jackson, People’s Law School </a:t>
            </a:r>
            <a:br>
              <a:rPr lang="en-US" dirty="0" smtClean="0">
                <a:solidFill>
                  <a:srgbClr val="37474F"/>
                </a:solidFill>
              </a:rPr>
            </a:br>
            <a:r>
              <a:rPr lang="en-US" sz="2000" dirty="0" smtClean="0">
                <a:solidFill>
                  <a:srgbClr val="37474F"/>
                </a:solidFill>
              </a:rPr>
              <a:t>	(</a:t>
            </a:r>
            <a:r>
              <a:rPr lang="en-US" sz="2000" dirty="0" err="1" smtClean="0">
                <a:solidFill>
                  <a:srgbClr val="37474F"/>
                </a:solidFill>
              </a:rPr>
              <a:t>chatbot</a:t>
            </a:r>
            <a:r>
              <a:rPr lang="en-US" sz="2000" dirty="0" smtClean="0">
                <a:solidFill>
                  <a:srgbClr val="37474F"/>
                </a:solidFill>
              </a:rPr>
              <a:t> under development)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37474F"/>
                </a:solidFill>
              </a:rPr>
              <a:t>    Kevin O’Shea, Public Legal Information Association of Newfoundland &amp; Labrador </a:t>
            </a:r>
            <a:br>
              <a:rPr lang="en-US" dirty="0" smtClean="0">
                <a:solidFill>
                  <a:srgbClr val="37474F"/>
                </a:solidFill>
              </a:rPr>
            </a:br>
            <a:r>
              <a:rPr lang="en-US" sz="2000" dirty="0" smtClean="0">
                <a:solidFill>
                  <a:srgbClr val="37474F"/>
                </a:solidFill>
              </a:rPr>
              <a:t>	(Legal Information Phone Line &amp; Lawyer Referral Service)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37474F"/>
                </a:solidFill>
              </a:rPr>
              <a:t>    Dave Montague, </a:t>
            </a:r>
            <a:r>
              <a:rPr lang="en-US" dirty="0" err="1" smtClean="0">
                <a:solidFill>
                  <a:srgbClr val="37474F"/>
                </a:solidFill>
              </a:rPr>
              <a:t>Findhelp</a:t>
            </a:r>
            <a:r>
              <a:rPr lang="en-US" dirty="0" smtClean="0">
                <a:solidFill>
                  <a:srgbClr val="37474F"/>
                </a:solidFill>
              </a:rPr>
              <a:t> </a:t>
            </a:r>
            <a:br>
              <a:rPr lang="en-US" dirty="0" smtClean="0">
                <a:solidFill>
                  <a:srgbClr val="37474F"/>
                </a:solidFill>
              </a:rPr>
            </a:br>
            <a:r>
              <a:rPr lang="en-US" sz="2000" dirty="0" smtClean="0">
                <a:solidFill>
                  <a:srgbClr val="37474F"/>
                </a:solidFill>
              </a:rPr>
              <a:t>	(211)</a:t>
            </a:r>
            <a:endParaRPr lang="en-US" sz="20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05304" y="2092752"/>
            <a:ext cx="7835351" cy="1647989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The Steps to Justice Live Chat Experience</a:t>
            </a:r>
            <a:br>
              <a:rPr lang="en-CA" sz="4000" dirty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/>
              <a:t>Panel Discussion on </a:t>
            </a:r>
            <a:br>
              <a:rPr lang="en-CA" sz="4000" dirty="0"/>
            </a:br>
            <a:r>
              <a:rPr lang="en-CA" sz="4000" dirty="0"/>
              <a:t>chat bots</a:t>
            </a:r>
            <a:r>
              <a:rPr lang="en-CA" sz="4000" dirty="0"/>
              <a:t>, hotlines, and </a:t>
            </a:r>
            <a:r>
              <a:rPr lang="en-CA" sz="4000" dirty="0"/>
              <a:t>giving </a:t>
            </a:r>
            <a:r>
              <a:rPr lang="en-CA" sz="4000" dirty="0"/>
              <a:t>real-time legal information 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0" y="4159156"/>
            <a:ext cx="6858000" cy="1219556"/>
          </a:xfrm>
        </p:spPr>
        <p:txBody>
          <a:bodyPr>
            <a:normAutofit/>
          </a:bodyPr>
          <a:lstStyle/>
          <a:p>
            <a:r>
              <a:rPr lang="en-US" dirty="0" smtClean="0"/>
              <a:t>Access to Justice Event: October 31, 2019</a:t>
            </a:r>
          </a:p>
          <a:p>
            <a:r>
              <a:rPr lang="en-US" dirty="0" smtClean="0"/>
              <a:t>Presented by Fiona MacCool, CLEO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29807"/>
            <a:ext cx="7886700" cy="85441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Steps to Justice</a:t>
            </a:r>
            <a:endParaRPr lang="en-CA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10282" r="1776"/>
          <a:stretch/>
        </p:blipFill>
        <p:spPr bwMode="auto">
          <a:xfrm>
            <a:off x="2183876" y="886118"/>
            <a:ext cx="7946796" cy="534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74813" y="692696"/>
            <a:ext cx="8597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CA" alt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How Steps to Justice works</a:t>
            </a:r>
            <a:endParaRPr lang="en-CA" altLang="en-US" sz="4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568675" y="1486607"/>
            <a:ext cx="7335738" cy="84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Gives step-by-step information on common legal questions 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Links to forms, checklists, self-help guides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Integrates referral information 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We have over 1,000 detailed Questions and Answers/Next Steps on the site in English and French</a:t>
            </a:r>
          </a:p>
          <a:p>
            <a:pPr defTabSz="457200">
              <a:spcBef>
                <a:spcPts val="763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altLang="en-US" sz="2800" dirty="0">
                <a:solidFill>
                  <a:prstClr val="black"/>
                </a:solidFill>
              </a:rPr>
              <a:t>The content covers 14 areas of law</a:t>
            </a:r>
          </a:p>
          <a:p>
            <a:pPr marL="0" indent="0" defTabSz="457200">
              <a:spcBef>
                <a:spcPts val="763"/>
              </a:spcBef>
              <a:spcAft>
                <a:spcPts val="1200"/>
              </a:spcAft>
              <a:defRPr/>
            </a:pPr>
            <a:r>
              <a:rPr lang="en-CA" altLang="en-US" sz="3200" dirty="0">
                <a:solidFill>
                  <a:prstClr val="black"/>
                </a:solidFill>
              </a:rPr>
              <a:t>  </a:t>
            </a:r>
          </a:p>
          <a:p>
            <a:pPr marL="0" indent="0" defTabSz="457200"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  <a:p>
            <a:pPr defTabSz="457200">
              <a:buFont typeface="Arial" pitchFamily="34" charset="0"/>
              <a:buChar char="•"/>
              <a:defRPr/>
            </a:pPr>
            <a:endParaRPr lang="en-CA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1815</Words>
  <Application>Microsoft Office PowerPoint</Application>
  <PresentationFormat>Widescreen</PresentationFormat>
  <Paragraphs>211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Myriad Pro</vt:lpstr>
      <vt:lpstr>Open Sans</vt:lpstr>
      <vt:lpstr>Times New Roman</vt:lpstr>
      <vt:lpstr>Office Theme</vt:lpstr>
      <vt:lpstr>1_Office Theme</vt:lpstr>
      <vt:lpstr>PowerPoint Presentation</vt:lpstr>
      <vt:lpstr>PowerPoint Presentation</vt:lpstr>
      <vt:lpstr>Revisiting Territorial Acknowledgements</vt:lpstr>
      <vt:lpstr>Community Justice Help: What are we seeing?</vt:lpstr>
      <vt:lpstr>Community Justice Help: Where do we go from here?</vt:lpstr>
      <vt:lpstr>Chatbots, helplines, and giving legal information in real-time</vt:lpstr>
      <vt:lpstr>The Steps to Justice Live Chat Experience  Panel Discussion on  chat bots, hotlines, and giving real-time legal information </vt:lpstr>
      <vt:lpstr>Steps to Justice</vt:lpstr>
      <vt:lpstr>PowerPoint Presentation</vt:lpstr>
      <vt:lpstr>PowerPoint Presentation</vt:lpstr>
      <vt:lpstr>PowerPoint Presentation</vt:lpstr>
      <vt:lpstr>Steps to Justice Live Chat – Sample Transcript</vt:lpstr>
      <vt:lpstr>Steps to Justice Live Chat – Sample Transcript</vt:lpstr>
      <vt:lpstr>PowerPoint Presentation</vt:lpstr>
      <vt:lpstr>PowerPoint Presentation</vt:lpstr>
      <vt:lpstr>Shortcuts save us time and provide consistency</vt:lpstr>
      <vt:lpstr>Constantly updated Operator’s Guide</vt:lpstr>
      <vt:lpstr>THANK YOU! </vt:lpstr>
      <vt:lpstr>People’s Law School Chatbot</vt:lpstr>
      <vt:lpstr>PowerPoint Presentation</vt:lpstr>
      <vt:lpstr>PowerPoint Presentation</vt:lpstr>
      <vt:lpstr>PowerPoint Presentation</vt:lpstr>
      <vt:lpstr>People’s Law School Chatbot</vt:lpstr>
      <vt:lpstr>Using Design Thinking for Public Legal Education and Information</vt:lpstr>
      <vt:lpstr>Community Forum:  Considering the legal services exception for family, friends, and neighbours</vt:lpstr>
      <vt:lpstr>PowerPoint Presentation</vt:lpstr>
      <vt:lpstr>Closing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Thompson</dc:creator>
  <cp:lastModifiedBy>Michelle Thompson</cp:lastModifiedBy>
  <cp:revision>11</cp:revision>
  <dcterms:created xsi:type="dcterms:W3CDTF">2019-10-30T19:41:45Z</dcterms:created>
  <dcterms:modified xsi:type="dcterms:W3CDTF">2019-10-30T21:03:53Z</dcterms:modified>
</cp:coreProperties>
</file>