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0" r:id="rId2"/>
    <p:sldMasterId id="2147483693" r:id="rId3"/>
  </p:sldMasterIdLst>
  <p:notesMasterIdLst>
    <p:notesMasterId r:id="rId26"/>
  </p:notesMasterIdLst>
  <p:handoutMasterIdLst>
    <p:handoutMasterId r:id="rId27"/>
  </p:handoutMasterIdLst>
  <p:sldIdLst>
    <p:sldId id="256" r:id="rId4"/>
    <p:sldId id="282" r:id="rId5"/>
    <p:sldId id="345" r:id="rId6"/>
    <p:sldId id="337" r:id="rId7"/>
    <p:sldId id="389" r:id="rId8"/>
    <p:sldId id="328" r:id="rId9"/>
    <p:sldId id="395" r:id="rId10"/>
    <p:sldId id="331" r:id="rId11"/>
    <p:sldId id="332" r:id="rId12"/>
    <p:sldId id="390" r:id="rId13"/>
    <p:sldId id="342" r:id="rId14"/>
    <p:sldId id="339" r:id="rId15"/>
    <p:sldId id="334" r:id="rId16"/>
    <p:sldId id="343" r:id="rId17"/>
    <p:sldId id="333" r:id="rId18"/>
    <p:sldId id="344" r:id="rId19"/>
    <p:sldId id="407" r:id="rId20"/>
    <p:sldId id="408" r:id="rId21"/>
    <p:sldId id="409" r:id="rId22"/>
    <p:sldId id="410" r:id="rId23"/>
    <p:sldId id="412" r:id="rId24"/>
    <p:sldId id="38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D201AF-12C4-E54C-95A0-C65534C17604}">
          <p14:sldIdLst>
            <p14:sldId id="256"/>
            <p14:sldId id="282"/>
            <p14:sldId id="345"/>
            <p14:sldId id="337"/>
            <p14:sldId id="389"/>
            <p14:sldId id="328"/>
            <p14:sldId id="395"/>
            <p14:sldId id="331"/>
            <p14:sldId id="332"/>
            <p14:sldId id="390"/>
            <p14:sldId id="342"/>
            <p14:sldId id="339"/>
            <p14:sldId id="334"/>
            <p14:sldId id="343"/>
            <p14:sldId id="333"/>
            <p14:sldId id="344"/>
            <p14:sldId id="407"/>
            <p14:sldId id="408"/>
            <p14:sldId id="409"/>
            <p14:sldId id="410"/>
            <p14:sldId id="412"/>
            <p14:sldId id="388"/>
          </p14:sldIdLst>
        </p14:section>
        <p14:section name="original slides" id="{F829AF67-A3DF-47C7-A50F-0C9C0B2DAF4F}">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11" autoAdjust="0"/>
    <p:restoredTop sz="86332" autoAdjust="0"/>
  </p:normalViewPr>
  <p:slideViewPr>
    <p:cSldViewPr snapToGrid="0">
      <p:cViewPr varScale="1">
        <p:scale>
          <a:sx n="87" d="100"/>
          <a:sy n="87" d="100"/>
        </p:scale>
        <p:origin x="-960" y="-104"/>
      </p:cViewPr>
      <p:guideLst>
        <p:guide orient="horz" pos="2160"/>
        <p:guide pos="2880"/>
      </p:guideLst>
    </p:cSldViewPr>
  </p:slideViewPr>
  <p:outlineViewPr>
    <p:cViewPr>
      <p:scale>
        <a:sx n="33" d="100"/>
        <a:sy n="33" d="100"/>
      </p:scale>
      <p:origin x="0" y="163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8" d="100"/>
          <a:sy n="48" d="100"/>
        </p:scale>
        <p:origin x="2752" y="2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A7B4AB-8EA8-2643-B560-051594CE067D}" type="datetimeFigureOut">
              <a:rPr lang="en-US" smtClean="0"/>
              <a:t>20-10-28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A8A75C-2209-494D-9E1E-7A522D8016FB}" type="slidenum">
              <a:rPr lang="en-US" smtClean="0"/>
              <a:t>‹#›</a:t>
            </a:fld>
            <a:endParaRPr lang="en-US"/>
          </a:p>
        </p:txBody>
      </p:sp>
    </p:spTree>
    <p:extLst>
      <p:ext uri="{BB962C8B-B14F-4D97-AF65-F5344CB8AC3E}">
        <p14:creationId xmlns:p14="http://schemas.microsoft.com/office/powerpoint/2010/main" val="1873654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C99BF-0B9B-4BFF-BFD7-93D4B441F155}" type="datetimeFigureOut">
              <a:rPr lang="en-CA" smtClean="0"/>
              <a:t>20-10-28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9EAAE-846A-43E7-917F-9380BEBE2779}" type="slidenum">
              <a:rPr lang="en-CA" smtClean="0"/>
              <a:t>‹#›</a:t>
            </a:fld>
            <a:endParaRPr lang="en-CA"/>
          </a:p>
        </p:txBody>
      </p:sp>
    </p:spTree>
    <p:extLst>
      <p:ext uri="{BB962C8B-B14F-4D97-AF65-F5344CB8AC3E}">
        <p14:creationId xmlns:p14="http://schemas.microsoft.com/office/powerpoint/2010/main" val="27838325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a:t>
            </a:fld>
            <a:endParaRPr lang="en-CA"/>
          </a:p>
        </p:txBody>
      </p:sp>
    </p:spTree>
    <p:extLst>
      <p:ext uri="{BB962C8B-B14F-4D97-AF65-F5344CB8AC3E}">
        <p14:creationId xmlns:p14="http://schemas.microsoft.com/office/powerpoint/2010/main" val="102497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10</a:t>
            </a:fld>
            <a:endParaRPr lang="en-CA"/>
          </a:p>
        </p:txBody>
      </p:sp>
    </p:spTree>
    <p:extLst>
      <p:ext uri="{BB962C8B-B14F-4D97-AF65-F5344CB8AC3E}">
        <p14:creationId xmlns:p14="http://schemas.microsoft.com/office/powerpoint/2010/main" val="3750654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11</a:t>
            </a:fld>
            <a:endParaRPr lang="en-CA"/>
          </a:p>
        </p:txBody>
      </p:sp>
    </p:spTree>
    <p:extLst>
      <p:ext uri="{BB962C8B-B14F-4D97-AF65-F5344CB8AC3E}">
        <p14:creationId xmlns:p14="http://schemas.microsoft.com/office/powerpoint/2010/main" val="111684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12</a:t>
            </a:fld>
            <a:endParaRPr lang="en-CA"/>
          </a:p>
        </p:txBody>
      </p:sp>
    </p:spTree>
    <p:extLst>
      <p:ext uri="{BB962C8B-B14F-4D97-AF65-F5344CB8AC3E}">
        <p14:creationId xmlns:p14="http://schemas.microsoft.com/office/powerpoint/2010/main" val="111684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13</a:t>
            </a:fld>
            <a:endParaRPr lang="en-CA"/>
          </a:p>
        </p:txBody>
      </p:sp>
    </p:spTree>
    <p:extLst>
      <p:ext uri="{BB962C8B-B14F-4D97-AF65-F5344CB8AC3E}">
        <p14:creationId xmlns:p14="http://schemas.microsoft.com/office/powerpoint/2010/main" val="163503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14</a:t>
            </a:fld>
            <a:endParaRPr lang="en-CA"/>
          </a:p>
        </p:txBody>
      </p:sp>
    </p:spTree>
    <p:extLst>
      <p:ext uri="{BB962C8B-B14F-4D97-AF65-F5344CB8AC3E}">
        <p14:creationId xmlns:p14="http://schemas.microsoft.com/office/powerpoint/2010/main" val="1635037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15</a:t>
            </a:fld>
            <a:endParaRPr lang="en-CA"/>
          </a:p>
        </p:txBody>
      </p:sp>
    </p:spTree>
    <p:extLst>
      <p:ext uri="{BB962C8B-B14F-4D97-AF65-F5344CB8AC3E}">
        <p14:creationId xmlns:p14="http://schemas.microsoft.com/office/powerpoint/2010/main" val="889450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16</a:t>
            </a:fld>
            <a:endParaRPr lang="en-CA"/>
          </a:p>
        </p:txBody>
      </p:sp>
    </p:spTree>
    <p:extLst>
      <p:ext uri="{BB962C8B-B14F-4D97-AF65-F5344CB8AC3E}">
        <p14:creationId xmlns:p14="http://schemas.microsoft.com/office/powerpoint/2010/main" val="88945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17</a:t>
            </a:fld>
            <a:endParaRPr lang="en-CA"/>
          </a:p>
        </p:txBody>
      </p:sp>
    </p:spTree>
    <p:extLst>
      <p:ext uri="{BB962C8B-B14F-4D97-AF65-F5344CB8AC3E}">
        <p14:creationId xmlns:p14="http://schemas.microsoft.com/office/powerpoint/2010/main" val="232934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18</a:t>
            </a:fld>
            <a:endParaRPr lang="en-CA"/>
          </a:p>
        </p:txBody>
      </p:sp>
    </p:spTree>
    <p:extLst>
      <p:ext uri="{BB962C8B-B14F-4D97-AF65-F5344CB8AC3E}">
        <p14:creationId xmlns:p14="http://schemas.microsoft.com/office/powerpoint/2010/main" val="149189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19</a:t>
            </a:fld>
            <a:endParaRPr lang="en-CA"/>
          </a:p>
        </p:txBody>
      </p:sp>
    </p:spTree>
    <p:extLst>
      <p:ext uri="{BB962C8B-B14F-4D97-AF65-F5344CB8AC3E}">
        <p14:creationId xmlns:p14="http://schemas.microsoft.com/office/powerpoint/2010/main" val="300824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 </a:t>
            </a:r>
          </a:p>
        </p:txBody>
      </p:sp>
      <p:sp>
        <p:nvSpPr>
          <p:cNvPr id="4" name="Slide Number Placeholder 3"/>
          <p:cNvSpPr>
            <a:spLocks noGrp="1"/>
          </p:cNvSpPr>
          <p:nvPr>
            <p:ph type="sldNum" sz="quarter" idx="10"/>
          </p:nvPr>
        </p:nvSpPr>
        <p:spPr/>
        <p:txBody>
          <a:bodyPr/>
          <a:lstStyle/>
          <a:p>
            <a:fld id="{9939EAAE-846A-43E7-917F-9380BEBE2779}" type="slidenum">
              <a:rPr lang="en-CA" smtClean="0"/>
              <a:t>2</a:t>
            </a:fld>
            <a:endParaRPr lang="en-CA"/>
          </a:p>
        </p:txBody>
      </p:sp>
    </p:spTree>
    <p:extLst>
      <p:ext uri="{BB962C8B-B14F-4D97-AF65-F5344CB8AC3E}">
        <p14:creationId xmlns:p14="http://schemas.microsoft.com/office/powerpoint/2010/main" val="406632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20</a:t>
            </a:fld>
            <a:endParaRPr lang="en-CA"/>
          </a:p>
        </p:txBody>
      </p:sp>
    </p:spTree>
    <p:extLst>
      <p:ext uri="{BB962C8B-B14F-4D97-AF65-F5344CB8AC3E}">
        <p14:creationId xmlns:p14="http://schemas.microsoft.com/office/powerpoint/2010/main" val="300824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21</a:t>
            </a:fld>
            <a:endParaRPr lang="en-CA"/>
          </a:p>
        </p:txBody>
      </p:sp>
    </p:spTree>
    <p:extLst>
      <p:ext uri="{BB962C8B-B14F-4D97-AF65-F5344CB8AC3E}">
        <p14:creationId xmlns:p14="http://schemas.microsoft.com/office/powerpoint/2010/main" val="3008245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22</a:t>
            </a:fld>
            <a:endParaRPr lang="en-CA"/>
          </a:p>
        </p:txBody>
      </p:sp>
    </p:spTree>
    <p:extLst>
      <p:ext uri="{BB962C8B-B14F-4D97-AF65-F5344CB8AC3E}">
        <p14:creationId xmlns:p14="http://schemas.microsoft.com/office/powerpoint/2010/main" val="326595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000" dirty="0">
              <a:solidFill>
                <a:srgbClr val="FFFF00"/>
              </a:solidFill>
            </a:endParaRPr>
          </a:p>
        </p:txBody>
      </p:sp>
      <p:sp>
        <p:nvSpPr>
          <p:cNvPr id="4" name="Slide Number Placeholder 3"/>
          <p:cNvSpPr>
            <a:spLocks noGrp="1"/>
          </p:cNvSpPr>
          <p:nvPr>
            <p:ph type="sldNum" sz="quarter" idx="10"/>
          </p:nvPr>
        </p:nvSpPr>
        <p:spPr/>
        <p:txBody>
          <a:bodyPr/>
          <a:lstStyle/>
          <a:p>
            <a:fld id="{9939EAAE-846A-43E7-917F-9380BEBE2779}" type="slidenum">
              <a:rPr lang="en-CA" smtClean="0"/>
              <a:t>3</a:t>
            </a:fld>
            <a:endParaRPr lang="en-CA"/>
          </a:p>
        </p:txBody>
      </p:sp>
    </p:spTree>
    <p:extLst>
      <p:ext uri="{BB962C8B-B14F-4D97-AF65-F5344CB8AC3E}">
        <p14:creationId xmlns:p14="http://schemas.microsoft.com/office/powerpoint/2010/main" val="406632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4</a:t>
            </a:fld>
            <a:endParaRPr lang="en-CA"/>
          </a:p>
        </p:txBody>
      </p:sp>
    </p:spTree>
    <p:extLst>
      <p:ext uri="{BB962C8B-B14F-4D97-AF65-F5344CB8AC3E}">
        <p14:creationId xmlns:p14="http://schemas.microsoft.com/office/powerpoint/2010/main" val="122022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indent="-270000"/>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5</a:t>
            </a:fld>
            <a:endParaRPr lang="en-CA"/>
          </a:p>
        </p:txBody>
      </p:sp>
    </p:spTree>
    <p:extLst>
      <p:ext uri="{BB962C8B-B14F-4D97-AF65-F5344CB8AC3E}">
        <p14:creationId xmlns:p14="http://schemas.microsoft.com/office/powerpoint/2010/main" val="166861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6</a:t>
            </a:fld>
            <a:endParaRPr lang="en-CA"/>
          </a:p>
        </p:txBody>
      </p:sp>
    </p:spTree>
    <p:extLst>
      <p:ext uri="{BB962C8B-B14F-4D97-AF65-F5344CB8AC3E}">
        <p14:creationId xmlns:p14="http://schemas.microsoft.com/office/powerpoint/2010/main" val="317248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7</a:t>
            </a:fld>
            <a:endParaRPr lang="en-CA"/>
          </a:p>
        </p:txBody>
      </p:sp>
    </p:spTree>
    <p:extLst>
      <p:ext uri="{BB962C8B-B14F-4D97-AF65-F5344CB8AC3E}">
        <p14:creationId xmlns:p14="http://schemas.microsoft.com/office/powerpoint/2010/main" val="317248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8</a:t>
            </a:fld>
            <a:endParaRPr lang="en-CA"/>
          </a:p>
        </p:txBody>
      </p:sp>
    </p:spTree>
    <p:extLst>
      <p:ext uri="{BB962C8B-B14F-4D97-AF65-F5344CB8AC3E}">
        <p14:creationId xmlns:p14="http://schemas.microsoft.com/office/powerpoint/2010/main" val="190078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39EAAE-846A-43E7-917F-9380BEBE2779}" type="slidenum">
              <a:rPr lang="en-CA" smtClean="0"/>
              <a:t>9</a:t>
            </a:fld>
            <a:endParaRPr lang="en-CA"/>
          </a:p>
        </p:txBody>
      </p:sp>
    </p:spTree>
    <p:extLst>
      <p:ext uri="{BB962C8B-B14F-4D97-AF65-F5344CB8AC3E}">
        <p14:creationId xmlns:p14="http://schemas.microsoft.com/office/powerpoint/2010/main" val="256528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89E79A-07FD-40A7-BC12-0A2EE155F434}"/>
              </a:ext>
            </a:extLst>
          </p:cNvPr>
          <p:cNvSpPr>
            <a:spLocks noGrp="1"/>
          </p:cNvSpPr>
          <p:nvPr>
            <p:ph type="ctrTitle"/>
          </p:nvPr>
        </p:nvSpPr>
        <p:spPr>
          <a:xfrm>
            <a:off x="1143000" y="1122363"/>
            <a:ext cx="6858000" cy="2387600"/>
          </a:xfrm>
          <a:prstGeom prst="rect">
            <a:avLst/>
          </a:prstGeom>
        </p:spPr>
        <p:txBody>
          <a:bodyPr anchor="b"/>
          <a:lstStyle>
            <a:lvl1pPr algn="ctr">
              <a:defRPr sz="6000" b="1" i="0">
                <a:solidFill>
                  <a:schemeClr val="tx2"/>
                </a:solidFill>
                <a:latin typeface="Calibri"/>
                <a:cs typeface="Calibri"/>
              </a:defRPr>
            </a:lvl1pPr>
          </a:lstStyle>
          <a:p>
            <a:r>
              <a:rPr lang="en-US" dirty="0"/>
              <a:t>Click to edit Master title style</a:t>
            </a:r>
            <a:endParaRPr lang="en-CA" dirty="0"/>
          </a:p>
        </p:txBody>
      </p:sp>
      <p:sp>
        <p:nvSpPr>
          <p:cNvPr id="3" name="Subtitle 2">
            <a:extLst>
              <a:ext uri="{FF2B5EF4-FFF2-40B4-BE49-F238E27FC236}">
                <a16:creationId xmlns="" xmlns:a16="http://schemas.microsoft.com/office/drawing/2014/main" id="{C4FD7613-E3FD-4A31-8F15-BDA4F5B0875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D2CA08D6-3910-45D9-AE7E-19BF114F55F8}"/>
              </a:ext>
            </a:extLst>
          </p:cNvPr>
          <p:cNvSpPr>
            <a:spLocks noGrp="1"/>
          </p:cNvSpPr>
          <p:nvPr>
            <p:ph type="dt" sz="half" idx="10"/>
          </p:nvPr>
        </p:nvSpPr>
        <p:spPr/>
        <p:txBody>
          <a:bodyPr/>
          <a:lstStyle/>
          <a:p>
            <a:fld id="{20630417-4091-A04C-A63A-05AD2EA9E5D0}" type="datetime1">
              <a:rPr lang="en-CA" smtClean="0"/>
              <a:t>20-10-28</a:t>
            </a:fld>
            <a:endParaRPr lang="en-CA"/>
          </a:p>
        </p:txBody>
      </p:sp>
      <p:sp>
        <p:nvSpPr>
          <p:cNvPr id="5" name="Footer Placeholder 4">
            <a:extLst>
              <a:ext uri="{FF2B5EF4-FFF2-40B4-BE49-F238E27FC236}">
                <a16:creationId xmlns="" xmlns:a16="http://schemas.microsoft.com/office/drawing/2014/main" id="{92C8D4FC-E37E-41A3-93F3-E7A145A5A4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80144849-5BD5-4C23-A1C5-4C83334EF76F}"/>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308333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2B5547-3125-4BDE-9B01-1BBDEAC1E526}"/>
              </a:ext>
            </a:extLst>
          </p:cNvPr>
          <p:cNvSpPr>
            <a:spLocks noGrp="1"/>
          </p:cNvSpPr>
          <p:nvPr>
            <p:ph type="title"/>
          </p:nvPr>
        </p:nvSpPr>
        <p:spPr>
          <a:xfrm>
            <a:off x="630238" y="1042766"/>
            <a:ext cx="2949575" cy="1393321"/>
          </a:xfrm>
          <a:prstGeom prst="rect">
            <a:avLst/>
          </a:prstGeom>
        </p:spPr>
        <p:txBody>
          <a:bodyPr anchor="b"/>
          <a:lstStyle>
            <a:lvl1pPr>
              <a:defRPr sz="3200" b="1" i="0">
                <a:solidFill>
                  <a:schemeClr val="tx2"/>
                </a:solidFill>
                <a:latin typeface="Calibri"/>
                <a:cs typeface="Calibri"/>
              </a:defRPr>
            </a:lvl1pPr>
          </a:lstStyle>
          <a:p>
            <a:r>
              <a:rPr lang="en-US" dirty="0"/>
              <a:t>Click to edit Master title style</a:t>
            </a:r>
            <a:endParaRPr lang="en-CA" dirty="0"/>
          </a:p>
        </p:txBody>
      </p:sp>
      <p:sp>
        <p:nvSpPr>
          <p:cNvPr id="3" name="Picture Placeholder 2">
            <a:extLst>
              <a:ext uri="{FF2B5EF4-FFF2-40B4-BE49-F238E27FC236}">
                <a16:creationId xmlns="" xmlns:a16="http://schemas.microsoft.com/office/drawing/2014/main" id="{64A5B5C1-7B18-4C1B-900E-7FDF45D956AB}"/>
              </a:ext>
            </a:extLst>
          </p:cNvPr>
          <p:cNvSpPr>
            <a:spLocks noGrp="1"/>
          </p:cNvSpPr>
          <p:nvPr>
            <p:ph type="pic" idx="1"/>
          </p:nvPr>
        </p:nvSpPr>
        <p:spPr>
          <a:xfrm>
            <a:off x="3887788" y="1042767"/>
            <a:ext cx="4629150" cy="48182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72FA955D-2979-49DF-9635-A28FFD38E01B}"/>
              </a:ext>
            </a:extLst>
          </p:cNvPr>
          <p:cNvSpPr>
            <a:spLocks noGrp="1"/>
          </p:cNvSpPr>
          <p:nvPr>
            <p:ph type="body" sz="half" idx="2"/>
          </p:nvPr>
        </p:nvSpPr>
        <p:spPr>
          <a:xfrm>
            <a:off x="599008" y="255711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ED6AC8B-7B55-42D8-B565-66CE6A0355A5}"/>
              </a:ext>
            </a:extLst>
          </p:cNvPr>
          <p:cNvSpPr>
            <a:spLocks noGrp="1"/>
          </p:cNvSpPr>
          <p:nvPr>
            <p:ph type="dt" sz="half" idx="10"/>
          </p:nvPr>
        </p:nvSpPr>
        <p:spPr/>
        <p:txBody>
          <a:bodyPr/>
          <a:lstStyle/>
          <a:p>
            <a:fld id="{6BC59E90-6013-A544-9A8E-B09467FE538B}" type="datetime1">
              <a:rPr lang="en-CA" smtClean="0"/>
              <a:t>20-10-28</a:t>
            </a:fld>
            <a:endParaRPr lang="en-CA"/>
          </a:p>
        </p:txBody>
      </p:sp>
      <p:sp>
        <p:nvSpPr>
          <p:cNvPr id="6" name="Footer Placeholder 5">
            <a:extLst>
              <a:ext uri="{FF2B5EF4-FFF2-40B4-BE49-F238E27FC236}">
                <a16:creationId xmlns="" xmlns:a16="http://schemas.microsoft.com/office/drawing/2014/main" id="{701E1CB1-6A59-4233-8039-4024F115CF0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8B2195E9-6D4F-4F86-B308-38AC0E9F99F9}"/>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47045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05101D-4D36-4AD5-AA20-D425751E439D}"/>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 xmlns:a16="http://schemas.microsoft.com/office/drawing/2014/main" id="{70CF2278-CBC5-4540-BA2F-68F9799F170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5E6C2751-CCA7-4BFF-B995-6359F050469E}"/>
              </a:ext>
            </a:extLst>
          </p:cNvPr>
          <p:cNvSpPr>
            <a:spLocks noGrp="1"/>
          </p:cNvSpPr>
          <p:nvPr>
            <p:ph type="dt" sz="half" idx="10"/>
          </p:nvPr>
        </p:nvSpPr>
        <p:spPr/>
        <p:txBody>
          <a:bodyPr/>
          <a:lstStyle/>
          <a:p>
            <a:fld id="{E6FF0F2B-D846-844B-BFB0-2C4810646E4A}" type="datetime1">
              <a:rPr lang="en-CA" smtClean="0"/>
              <a:t>20-10-28</a:t>
            </a:fld>
            <a:endParaRPr lang="en-CA"/>
          </a:p>
        </p:txBody>
      </p:sp>
      <p:sp>
        <p:nvSpPr>
          <p:cNvPr id="5" name="Footer Placeholder 4">
            <a:extLst>
              <a:ext uri="{FF2B5EF4-FFF2-40B4-BE49-F238E27FC236}">
                <a16:creationId xmlns="" xmlns:a16="http://schemas.microsoft.com/office/drawing/2014/main" id="{4443243E-D38F-4697-AC38-6CB2161383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910334F4-F14C-41CC-938A-51055796CF24}"/>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151592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4468FA-7285-40D0-8A21-C24138D6CC8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20405C64-0FF8-471E-9E43-94C1627A7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E3ECA213-0A15-45AE-A4ED-320614A9FDEF}"/>
              </a:ext>
            </a:extLst>
          </p:cNvPr>
          <p:cNvSpPr>
            <a:spLocks noGrp="1"/>
          </p:cNvSpPr>
          <p:nvPr>
            <p:ph type="dt" sz="half" idx="10"/>
          </p:nvPr>
        </p:nvSpPr>
        <p:spPr/>
        <p:txBody>
          <a:bodyPr/>
          <a:lstStyle/>
          <a:p>
            <a:fld id="{B5B0BE2F-7839-2E4D-A50C-9A8D446EB8CE}" type="datetime1">
              <a:rPr lang="en-CA" smtClean="0"/>
              <a:t>20-10-28</a:t>
            </a:fld>
            <a:endParaRPr lang="en-CA"/>
          </a:p>
        </p:txBody>
      </p:sp>
      <p:sp>
        <p:nvSpPr>
          <p:cNvPr id="5" name="Footer Placeholder 4">
            <a:extLst>
              <a:ext uri="{FF2B5EF4-FFF2-40B4-BE49-F238E27FC236}">
                <a16:creationId xmlns="" xmlns:a16="http://schemas.microsoft.com/office/drawing/2014/main" id="{FBF4E42C-926C-4A55-9374-2790B1EFB3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F3D0B2D5-CB90-419A-8829-02413A8DAFC0}"/>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2088008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6F042A-1623-412F-9DC9-80F41BBD83F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98014B48-B148-44CB-A769-C1FFC004FD5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A317CCF-C565-4AE3-8ED9-A277D4C413E7}"/>
              </a:ext>
            </a:extLst>
          </p:cNvPr>
          <p:cNvSpPr>
            <a:spLocks noGrp="1"/>
          </p:cNvSpPr>
          <p:nvPr>
            <p:ph type="dt" sz="half" idx="10"/>
          </p:nvPr>
        </p:nvSpPr>
        <p:spPr/>
        <p:txBody>
          <a:bodyPr/>
          <a:lstStyle/>
          <a:p>
            <a:fld id="{F9EF79D1-4E41-6542-BDA9-CDB681E1D8C9}" type="datetime1">
              <a:rPr lang="en-CA" smtClean="0"/>
              <a:t>20-10-28</a:t>
            </a:fld>
            <a:endParaRPr lang="en-CA"/>
          </a:p>
        </p:txBody>
      </p:sp>
      <p:sp>
        <p:nvSpPr>
          <p:cNvPr id="5" name="Footer Placeholder 4">
            <a:extLst>
              <a:ext uri="{FF2B5EF4-FFF2-40B4-BE49-F238E27FC236}">
                <a16:creationId xmlns="" xmlns:a16="http://schemas.microsoft.com/office/drawing/2014/main" id="{7BB10A14-4513-475A-ADAC-8D52E39F2D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D28CAB29-8F3A-4D70-B375-3EEA82E7A968}"/>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3798700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FA4D99-B476-45C4-B38A-02AB721EFDB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9F4A5B4A-4686-4878-A0F5-79F32BC745D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F1B5D81A-A61A-4736-A51B-079A92F02EF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57CC7F20-453E-4951-9A40-82FA295D7963}"/>
              </a:ext>
            </a:extLst>
          </p:cNvPr>
          <p:cNvSpPr>
            <a:spLocks noGrp="1"/>
          </p:cNvSpPr>
          <p:nvPr>
            <p:ph type="dt" sz="half" idx="10"/>
          </p:nvPr>
        </p:nvSpPr>
        <p:spPr/>
        <p:txBody>
          <a:bodyPr/>
          <a:lstStyle/>
          <a:p>
            <a:fld id="{C61D68CB-75E2-C44F-AE78-25FBE9FC173C}" type="datetime1">
              <a:rPr lang="en-CA" smtClean="0"/>
              <a:t>20-10-28</a:t>
            </a:fld>
            <a:endParaRPr lang="en-CA"/>
          </a:p>
        </p:txBody>
      </p:sp>
      <p:sp>
        <p:nvSpPr>
          <p:cNvPr id="6" name="Footer Placeholder 5">
            <a:extLst>
              <a:ext uri="{FF2B5EF4-FFF2-40B4-BE49-F238E27FC236}">
                <a16:creationId xmlns="" xmlns:a16="http://schemas.microsoft.com/office/drawing/2014/main" id="{30628725-0152-4582-BFD4-06AA925F00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A8E8E91F-8D82-48EA-B196-111D05DAA8CA}"/>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20772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B4B0A-AAA6-4CA7-9340-37BECBF12984}"/>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CA2C6BD0-5D6D-4B65-BC78-B8FB43719B6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F66F59D-E6F3-4236-9741-8E4C144D1D7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D949BA23-1D75-4D77-A931-6F74539964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676DB1D-0B39-40A3-9EE2-3AFFDB6C34E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BADCF86D-B8C4-43D0-8A72-83B92282E581}"/>
              </a:ext>
            </a:extLst>
          </p:cNvPr>
          <p:cNvSpPr>
            <a:spLocks noGrp="1"/>
          </p:cNvSpPr>
          <p:nvPr>
            <p:ph type="dt" sz="half" idx="10"/>
          </p:nvPr>
        </p:nvSpPr>
        <p:spPr/>
        <p:txBody>
          <a:bodyPr/>
          <a:lstStyle/>
          <a:p>
            <a:fld id="{937CBE1E-5AE3-4A47-BA4F-FF6B9D77F4A4}" type="datetime1">
              <a:rPr lang="en-CA" smtClean="0"/>
              <a:t>20-10-28</a:t>
            </a:fld>
            <a:endParaRPr lang="en-CA"/>
          </a:p>
        </p:txBody>
      </p:sp>
      <p:sp>
        <p:nvSpPr>
          <p:cNvPr id="8" name="Footer Placeholder 7">
            <a:extLst>
              <a:ext uri="{FF2B5EF4-FFF2-40B4-BE49-F238E27FC236}">
                <a16:creationId xmlns="" xmlns:a16="http://schemas.microsoft.com/office/drawing/2014/main" id="{1D67518A-87C0-40CD-AA63-0ED5022B4EB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6754AEF6-079B-4347-BF69-1631B9C56BDA}"/>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1000304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A2C6BD0-5D6D-4B65-BC78-B8FB43719B64}"/>
              </a:ext>
            </a:extLst>
          </p:cNvPr>
          <p:cNvSpPr>
            <a:spLocks noGrp="1"/>
          </p:cNvSpPr>
          <p:nvPr>
            <p:ph type="body" idx="1"/>
          </p:nvPr>
        </p:nvSpPr>
        <p:spPr>
          <a:xfrm>
            <a:off x="630238" y="640115"/>
            <a:ext cx="3868737" cy="8569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F66F59D-E6F3-4236-9741-8E4C144D1D7F}"/>
              </a:ext>
            </a:extLst>
          </p:cNvPr>
          <p:cNvSpPr>
            <a:spLocks noGrp="1"/>
          </p:cNvSpPr>
          <p:nvPr>
            <p:ph sz="half" idx="2"/>
          </p:nvPr>
        </p:nvSpPr>
        <p:spPr>
          <a:xfrm>
            <a:off x="630238" y="1610610"/>
            <a:ext cx="3868737" cy="4579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D949BA23-1D75-4D77-A931-6F74539964ED}"/>
              </a:ext>
            </a:extLst>
          </p:cNvPr>
          <p:cNvSpPr>
            <a:spLocks noGrp="1"/>
          </p:cNvSpPr>
          <p:nvPr>
            <p:ph type="body" sz="quarter" idx="3"/>
          </p:nvPr>
        </p:nvSpPr>
        <p:spPr>
          <a:xfrm>
            <a:off x="4629150" y="640115"/>
            <a:ext cx="3887788" cy="8569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676DB1D-0B39-40A3-9EE2-3AFFDB6C34E0}"/>
              </a:ext>
            </a:extLst>
          </p:cNvPr>
          <p:cNvSpPr>
            <a:spLocks noGrp="1"/>
          </p:cNvSpPr>
          <p:nvPr>
            <p:ph sz="quarter" idx="4"/>
          </p:nvPr>
        </p:nvSpPr>
        <p:spPr>
          <a:xfrm>
            <a:off x="4629150" y="1610610"/>
            <a:ext cx="3887788" cy="4579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BADCF86D-B8C4-43D0-8A72-83B92282E581}"/>
              </a:ext>
            </a:extLst>
          </p:cNvPr>
          <p:cNvSpPr>
            <a:spLocks noGrp="1"/>
          </p:cNvSpPr>
          <p:nvPr>
            <p:ph type="dt" sz="half" idx="10"/>
          </p:nvPr>
        </p:nvSpPr>
        <p:spPr/>
        <p:txBody>
          <a:bodyPr/>
          <a:lstStyle/>
          <a:p>
            <a:fld id="{42A51300-F057-DE47-8021-C53DE1FD46ED}" type="datetime1">
              <a:rPr lang="en-CA" smtClean="0"/>
              <a:t>20-10-28</a:t>
            </a:fld>
            <a:endParaRPr lang="en-CA"/>
          </a:p>
        </p:txBody>
      </p:sp>
      <p:sp>
        <p:nvSpPr>
          <p:cNvPr id="8" name="Footer Placeholder 7">
            <a:extLst>
              <a:ext uri="{FF2B5EF4-FFF2-40B4-BE49-F238E27FC236}">
                <a16:creationId xmlns="" xmlns:a16="http://schemas.microsoft.com/office/drawing/2014/main" id="{1D67518A-87C0-40CD-AA63-0ED5022B4EB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6754AEF6-079B-4347-BF69-1631B9C56BDA}"/>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129782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087FD2-9528-4468-A958-5E8F8B321C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067ACE47-AA3E-4D27-A447-96A00F2FDAA6}"/>
              </a:ext>
            </a:extLst>
          </p:cNvPr>
          <p:cNvSpPr>
            <a:spLocks noGrp="1"/>
          </p:cNvSpPr>
          <p:nvPr>
            <p:ph type="dt" sz="half" idx="10"/>
          </p:nvPr>
        </p:nvSpPr>
        <p:spPr/>
        <p:txBody>
          <a:bodyPr/>
          <a:lstStyle/>
          <a:p>
            <a:fld id="{A1890E21-15B3-7148-B996-0692A411BE30}" type="datetime1">
              <a:rPr lang="en-CA" smtClean="0"/>
              <a:t>20-10-28</a:t>
            </a:fld>
            <a:endParaRPr lang="en-CA"/>
          </a:p>
        </p:txBody>
      </p:sp>
      <p:sp>
        <p:nvSpPr>
          <p:cNvPr id="4" name="Footer Placeholder 3">
            <a:extLst>
              <a:ext uri="{FF2B5EF4-FFF2-40B4-BE49-F238E27FC236}">
                <a16:creationId xmlns="" xmlns:a16="http://schemas.microsoft.com/office/drawing/2014/main" id="{BEC46F14-FF85-4A1A-87C9-41086227721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C620D325-5E1A-41E9-93B0-64C56BD4B4DD}"/>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2962957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2AA2818-602F-4CEB-B40F-14F2A7BE4777}"/>
              </a:ext>
            </a:extLst>
          </p:cNvPr>
          <p:cNvSpPr>
            <a:spLocks noGrp="1"/>
          </p:cNvSpPr>
          <p:nvPr>
            <p:ph type="dt" sz="half" idx="10"/>
          </p:nvPr>
        </p:nvSpPr>
        <p:spPr/>
        <p:txBody>
          <a:bodyPr/>
          <a:lstStyle/>
          <a:p>
            <a:fld id="{CCB0D6C7-51D5-8747-99EB-6FFAFBA91A37}" type="datetime1">
              <a:rPr lang="en-CA" smtClean="0"/>
              <a:t>20-10-28</a:t>
            </a:fld>
            <a:endParaRPr lang="en-CA"/>
          </a:p>
        </p:txBody>
      </p:sp>
      <p:sp>
        <p:nvSpPr>
          <p:cNvPr id="3" name="Footer Placeholder 2">
            <a:extLst>
              <a:ext uri="{FF2B5EF4-FFF2-40B4-BE49-F238E27FC236}">
                <a16:creationId xmlns="" xmlns:a16="http://schemas.microsoft.com/office/drawing/2014/main" id="{625DB1D4-0309-4E8B-B44A-5962DA8291B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BAAF0B0B-9CFE-4636-A1AD-1B853FF70709}"/>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1428384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CEBC8-B3D3-48A4-9DF2-04B5AF463591}"/>
              </a:ext>
            </a:extLst>
          </p:cNvPr>
          <p:cNvSpPr>
            <a:spLocks noGrp="1"/>
          </p:cNvSpPr>
          <p:nvPr>
            <p:ph type="title"/>
          </p:nvPr>
        </p:nvSpPr>
        <p:spPr>
          <a:xfrm>
            <a:off x="630238" y="1001468"/>
            <a:ext cx="2949575" cy="1548665"/>
          </a:xfrm>
        </p:spPr>
        <p:txBody>
          <a:bodyPr anchor="b"/>
          <a:lstStyle>
            <a:lvl1pPr>
              <a:defRPr sz="3200"/>
            </a:lvl1pPr>
          </a:lstStyle>
          <a:p>
            <a:r>
              <a:rPr lang="en-US" dirty="0"/>
              <a:t>Click to edit Master title style</a:t>
            </a:r>
            <a:endParaRPr lang="en-CA" dirty="0"/>
          </a:p>
        </p:txBody>
      </p:sp>
      <p:sp>
        <p:nvSpPr>
          <p:cNvPr id="3" name="Content Placeholder 2">
            <a:extLst>
              <a:ext uri="{FF2B5EF4-FFF2-40B4-BE49-F238E27FC236}">
                <a16:creationId xmlns="" xmlns:a16="http://schemas.microsoft.com/office/drawing/2014/main" id="{A2ED6029-4368-47C0-A377-ABC402E09F5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F4C488D7-3CD8-494A-84AF-FC921FDF4A34}"/>
              </a:ext>
            </a:extLst>
          </p:cNvPr>
          <p:cNvSpPr>
            <a:spLocks noGrp="1"/>
          </p:cNvSpPr>
          <p:nvPr>
            <p:ph type="body" sz="half" idx="2"/>
          </p:nvPr>
        </p:nvSpPr>
        <p:spPr>
          <a:xfrm>
            <a:off x="661213" y="2800759"/>
            <a:ext cx="2949575" cy="30635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0AD31F7-2D31-47F9-8C71-2BD182344C4A}"/>
              </a:ext>
            </a:extLst>
          </p:cNvPr>
          <p:cNvSpPr>
            <a:spLocks noGrp="1"/>
          </p:cNvSpPr>
          <p:nvPr>
            <p:ph type="dt" sz="half" idx="10"/>
          </p:nvPr>
        </p:nvSpPr>
        <p:spPr/>
        <p:txBody>
          <a:bodyPr/>
          <a:lstStyle/>
          <a:p>
            <a:fld id="{92913A13-7758-D74E-BEBB-A4169092003E}" type="datetime1">
              <a:rPr lang="en-CA" smtClean="0"/>
              <a:t>20-10-28</a:t>
            </a:fld>
            <a:endParaRPr lang="en-CA"/>
          </a:p>
        </p:txBody>
      </p:sp>
      <p:sp>
        <p:nvSpPr>
          <p:cNvPr id="6" name="Footer Placeholder 5">
            <a:extLst>
              <a:ext uri="{FF2B5EF4-FFF2-40B4-BE49-F238E27FC236}">
                <a16:creationId xmlns="" xmlns:a16="http://schemas.microsoft.com/office/drawing/2014/main" id="{B3BA8BF1-79C1-48FC-A549-2EDC2702A9D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D466543D-CD6F-49F0-867F-AA95D7DF398C}"/>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179177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6816CB-B2AE-4D63-B121-6CD7A7D1AC27}"/>
              </a:ext>
            </a:extLst>
          </p:cNvPr>
          <p:cNvSpPr>
            <a:spLocks noGrp="1"/>
          </p:cNvSpPr>
          <p:nvPr>
            <p:ph type="title"/>
          </p:nvPr>
        </p:nvSpPr>
        <p:spPr>
          <a:xfrm>
            <a:off x="638975" y="991145"/>
            <a:ext cx="7886700" cy="833761"/>
          </a:xfrm>
          <a:prstGeom prst="rect">
            <a:avLst/>
          </a:prstGeom>
        </p:spPr>
        <p:txBody>
          <a:bodyPr/>
          <a:lstStyle>
            <a:lvl1pPr>
              <a:defRPr b="1" i="0">
                <a:solidFill>
                  <a:schemeClr val="tx2"/>
                </a:solidFill>
                <a:latin typeface="Calibri"/>
                <a:cs typeface="Calibri"/>
              </a:defRPr>
            </a:lvl1pPr>
          </a:lstStyle>
          <a:p>
            <a:r>
              <a:rPr lang="en-US" dirty="0"/>
              <a:t>Click to edit Master title style</a:t>
            </a:r>
            <a:endParaRPr lang="en-CA" dirty="0"/>
          </a:p>
        </p:txBody>
      </p:sp>
      <p:sp>
        <p:nvSpPr>
          <p:cNvPr id="3" name="Content Placeholder 2">
            <a:extLst>
              <a:ext uri="{FF2B5EF4-FFF2-40B4-BE49-F238E27FC236}">
                <a16:creationId xmlns="" xmlns:a16="http://schemas.microsoft.com/office/drawing/2014/main" id="{43B7968D-35BD-4523-BB01-B01F64DDA96B}"/>
              </a:ext>
            </a:extLst>
          </p:cNvPr>
          <p:cNvSpPr>
            <a:spLocks noGrp="1"/>
          </p:cNvSpPr>
          <p:nvPr>
            <p:ph idx="1"/>
          </p:nvPr>
        </p:nvSpPr>
        <p:spPr>
          <a:xfrm>
            <a:off x="628650" y="1961641"/>
            <a:ext cx="7886700" cy="42153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 xmlns:a16="http://schemas.microsoft.com/office/drawing/2014/main" id="{4022AF7B-63D1-4D05-88DE-CABFC36D664A}"/>
              </a:ext>
            </a:extLst>
          </p:cNvPr>
          <p:cNvSpPr>
            <a:spLocks noGrp="1"/>
          </p:cNvSpPr>
          <p:nvPr>
            <p:ph type="dt" sz="half" idx="10"/>
          </p:nvPr>
        </p:nvSpPr>
        <p:spPr/>
        <p:txBody>
          <a:bodyPr/>
          <a:lstStyle/>
          <a:p>
            <a:fld id="{743D9C22-7080-0D40-B814-36B411ABD75B}" type="datetime1">
              <a:rPr lang="en-CA" smtClean="0"/>
              <a:t>20-10-28</a:t>
            </a:fld>
            <a:endParaRPr lang="en-CA"/>
          </a:p>
        </p:txBody>
      </p:sp>
      <p:sp>
        <p:nvSpPr>
          <p:cNvPr id="5" name="Footer Placeholder 4">
            <a:extLst>
              <a:ext uri="{FF2B5EF4-FFF2-40B4-BE49-F238E27FC236}">
                <a16:creationId xmlns="" xmlns:a16="http://schemas.microsoft.com/office/drawing/2014/main" id="{0A2E148C-1446-459F-A18A-6BC52DD463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F312DCA5-02CF-46CF-959E-8565ADB1C007}"/>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1949415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3FEB6B-4EA2-4079-BB04-441011A3BF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D12B0B81-36FC-4736-BD56-3B62061AA85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0CABAC71-2484-4C1A-B46B-98F603B9BE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41A89E4-40C1-4B2A-A553-FECCB85B9FBE}"/>
              </a:ext>
            </a:extLst>
          </p:cNvPr>
          <p:cNvSpPr>
            <a:spLocks noGrp="1"/>
          </p:cNvSpPr>
          <p:nvPr>
            <p:ph type="dt" sz="half" idx="10"/>
          </p:nvPr>
        </p:nvSpPr>
        <p:spPr/>
        <p:txBody>
          <a:bodyPr/>
          <a:lstStyle/>
          <a:p>
            <a:fld id="{31761524-F8D5-4945-85EE-F239BF9B8A88}" type="datetime1">
              <a:rPr lang="en-CA" smtClean="0"/>
              <a:t>20-10-28</a:t>
            </a:fld>
            <a:endParaRPr lang="en-CA"/>
          </a:p>
        </p:txBody>
      </p:sp>
      <p:sp>
        <p:nvSpPr>
          <p:cNvPr id="6" name="Footer Placeholder 5">
            <a:extLst>
              <a:ext uri="{FF2B5EF4-FFF2-40B4-BE49-F238E27FC236}">
                <a16:creationId xmlns="" xmlns:a16="http://schemas.microsoft.com/office/drawing/2014/main" id="{7DF25DA7-5246-429C-94B5-2EC9A5D9F91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0A2FCE28-AA7B-4DCF-B885-BDF382B9933F}"/>
              </a:ext>
            </a:extLst>
          </p:cNvPr>
          <p:cNvSpPr>
            <a:spLocks noGrp="1"/>
          </p:cNvSpPr>
          <p:nvPr>
            <p:ph type="sldNum" sz="quarter" idx="12"/>
          </p:nvPr>
        </p:nvSpPr>
        <p:spPr/>
        <p:txBody>
          <a:bodyPr/>
          <a:lstStyle/>
          <a:p>
            <a:fld id="{938AD8F8-6131-4D0F-9417-D640E299E53C}" type="slidenum">
              <a:rPr lang="en-CA" smtClean="0"/>
              <a:t>‹#›</a:t>
            </a:fld>
            <a:endParaRPr lang="en-CA"/>
          </a:p>
        </p:txBody>
      </p:sp>
    </p:spTree>
    <p:extLst>
      <p:ext uri="{BB962C8B-B14F-4D97-AF65-F5344CB8AC3E}">
        <p14:creationId xmlns:p14="http://schemas.microsoft.com/office/powerpoint/2010/main" val="1161051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AE490E-B1D2-504C-954D-AB583253D2A5}" type="datetime1">
              <a:rPr lang="en-CA" smtClean="0"/>
              <a:t>20-10-28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49293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2FE2D-4B07-7949-B658-192306C480A6}" type="datetime1">
              <a:rPr lang="en-CA" smtClean="0"/>
              <a:t>20-10-28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4066945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07F5ED-87C8-BC4F-A4E4-4029096E2D18}" type="datetime1">
              <a:rPr lang="en-CA" smtClean="0"/>
              <a:t>20-10-28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1707725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56CA2-F6F1-0747-A183-EA63C03F4CFE}" type="datetime1">
              <a:rPr lang="en-CA" smtClean="0"/>
              <a:t>20-10-28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305581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6174B6-92F4-8C49-8061-421A9CEEF51C}" type="datetime1">
              <a:rPr lang="en-CA" smtClean="0"/>
              <a:t>20-10-28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224493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290C1B-146C-5B4C-83CA-22C964E31109}" type="datetime1">
              <a:rPr lang="en-CA" smtClean="0"/>
              <a:t>20-10-28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2004591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DAA40-3C85-CD40-B9E8-ABCDAB4DB2BB}" type="datetime1">
              <a:rPr lang="en-CA" smtClean="0"/>
              <a:t>20-10-28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1848832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05F281-4FAF-894C-B795-EC2F56BF90E4}" type="datetime1">
              <a:rPr lang="en-CA" smtClean="0"/>
              <a:t>20-10-28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313169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7C4BAF-AD4A-A14F-9690-47A23B849189}" type="datetime1">
              <a:rPr lang="en-CA" smtClean="0"/>
              <a:t>20-10-28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251194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EF522-6DE8-4566-AC3E-4FBD5BA18E2B}"/>
              </a:ext>
            </a:extLst>
          </p:cNvPr>
          <p:cNvSpPr>
            <a:spLocks noGrp="1"/>
          </p:cNvSpPr>
          <p:nvPr>
            <p:ph type="title"/>
          </p:nvPr>
        </p:nvSpPr>
        <p:spPr>
          <a:xfrm>
            <a:off x="623888" y="1709738"/>
            <a:ext cx="7886700" cy="2852737"/>
          </a:xfrm>
          <a:prstGeom prst="rect">
            <a:avLst/>
          </a:prstGeom>
        </p:spPr>
        <p:txBody>
          <a:bodyPr anchor="b"/>
          <a:lstStyle>
            <a:lvl1pPr>
              <a:defRPr sz="6000" b="1" i="0">
                <a:solidFill>
                  <a:schemeClr val="tx2"/>
                </a:solidFill>
                <a:latin typeface="Calibri"/>
                <a:cs typeface="Calibri"/>
              </a:defRPr>
            </a:lvl1pPr>
          </a:lstStyle>
          <a:p>
            <a:r>
              <a:rPr lang="en-US" dirty="0"/>
              <a:t>Click to edit Master title style</a:t>
            </a:r>
            <a:endParaRPr lang="en-CA" dirty="0"/>
          </a:p>
        </p:txBody>
      </p:sp>
      <p:sp>
        <p:nvSpPr>
          <p:cNvPr id="3" name="Text Placeholder 2">
            <a:extLst>
              <a:ext uri="{FF2B5EF4-FFF2-40B4-BE49-F238E27FC236}">
                <a16:creationId xmlns="" xmlns:a16="http://schemas.microsoft.com/office/drawing/2014/main" id="{CB41CC7D-A8C1-4376-A335-AF50439E0B6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5609FE9-1736-460A-AD1D-ABBCA8237C76}"/>
              </a:ext>
            </a:extLst>
          </p:cNvPr>
          <p:cNvSpPr>
            <a:spLocks noGrp="1"/>
          </p:cNvSpPr>
          <p:nvPr>
            <p:ph type="dt" sz="half" idx="10"/>
          </p:nvPr>
        </p:nvSpPr>
        <p:spPr/>
        <p:txBody>
          <a:bodyPr/>
          <a:lstStyle/>
          <a:p>
            <a:fld id="{3948EC98-F4A8-FC40-A97B-0EC0DF2C936B}" type="datetime1">
              <a:rPr lang="en-CA" smtClean="0"/>
              <a:t>20-10-28</a:t>
            </a:fld>
            <a:endParaRPr lang="en-CA"/>
          </a:p>
        </p:txBody>
      </p:sp>
      <p:sp>
        <p:nvSpPr>
          <p:cNvPr id="5" name="Footer Placeholder 4">
            <a:extLst>
              <a:ext uri="{FF2B5EF4-FFF2-40B4-BE49-F238E27FC236}">
                <a16:creationId xmlns="" xmlns:a16="http://schemas.microsoft.com/office/drawing/2014/main" id="{B9AE923D-98B7-4E71-8C71-60A288E5D6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B89D56C4-696E-48C8-84A0-D8DC2DCA24B0}"/>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899349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20-10-28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245545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20-10-28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273818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192" y="110299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064885"/>
            <a:ext cx="3868340" cy="4124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08500" y="110299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064885"/>
            <a:ext cx="3887391" cy="4124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8DA5136-E319-164F-896E-50555FBBEF9F}" type="datetime1">
              <a:rPr lang="en-CA" smtClean="0"/>
              <a:t>20-10-28</a:t>
            </a:fld>
            <a:endParaRPr lang="en-CA"/>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69ED6AC-A10D-4B04-B2B9-A1F3532297DD}" type="slidenum">
              <a:rPr lang="en-CA" smtClean="0"/>
              <a:t>‹#›</a:t>
            </a:fld>
            <a:endParaRPr lang="en-CA"/>
          </a:p>
        </p:txBody>
      </p:sp>
    </p:spTree>
    <p:extLst>
      <p:ext uri="{BB962C8B-B14F-4D97-AF65-F5344CB8AC3E}">
        <p14:creationId xmlns:p14="http://schemas.microsoft.com/office/powerpoint/2010/main" val="14083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66A21D-32F4-4EEF-9C2F-FA7E1D363F49}"/>
              </a:ext>
            </a:extLst>
          </p:cNvPr>
          <p:cNvSpPr>
            <a:spLocks noGrp="1"/>
          </p:cNvSpPr>
          <p:nvPr>
            <p:ph type="title"/>
          </p:nvPr>
        </p:nvSpPr>
        <p:spPr>
          <a:xfrm>
            <a:off x="628650" y="1011794"/>
            <a:ext cx="7886700" cy="678894"/>
          </a:xfrm>
          <a:prstGeom prst="rect">
            <a:avLst/>
          </a:prstGeom>
        </p:spPr>
        <p:txBody>
          <a:bodyPr/>
          <a:lstStyle>
            <a:lvl1pPr>
              <a:defRPr b="1" i="0">
                <a:solidFill>
                  <a:schemeClr val="tx2"/>
                </a:solidFill>
                <a:latin typeface="Calibri"/>
                <a:cs typeface="Calibri"/>
              </a:defRPr>
            </a:lvl1pPr>
          </a:lstStyle>
          <a:p>
            <a:r>
              <a:rPr lang="en-US" dirty="0"/>
              <a:t>Click to edit Master title style</a:t>
            </a:r>
            <a:endParaRPr lang="en-CA" dirty="0"/>
          </a:p>
        </p:txBody>
      </p:sp>
      <p:sp>
        <p:nvSpPr>
          <p:cNvPr id="3" name="Content Placeholder 2">
            <a:extLst>
              <a:ext uri="{FF2B5EF4-FFF2-40B4-BE49-F238E27FC236}">
                <a16:creationId xmlns="" xmlns:a16="http://schemas.microsoft.com/office/drawing/2014/main" id="{DC28DF13-5994-40B5-A283-7BCD3B29409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EF0B6492-208E-4DE0-9005-AECB41B9AF7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D9872D9A-1F11-4E31-8391-7DB37ED21021}"/>
              </a:ext>
            </a:extLst>
          </p:cNvPr>
          <p:cNvSpPr>
            <a:spLocks noGrp="1"/>
          </p:cNvSpPr>
          <p:nvPr>
            <p:ph type="dt" sz="half" idx="10"/>
          </p:nvPr>
        </p:nvSpPr>
        <p:spPr/>
        <p:txBody>
          <a:bodyPr/>
          <a:lstStyle/>
          <a:p>
            <a:fld id="{708708F3-FBA3-AD45-B522-42F912FD10F2}" type="datetime1">
              <a:rPr lang="en-CA" smtClean="0"/>
              <a:t>20-10-28</a:t>
            </a:fld>
            <a:endParaRPr lang="en-CA"/>
          </a:p>
        </p:txBody>
      </p:sp>
      <p:sp>
        <p:nvSpPr>
          <p:cNvPr id="6" name="Footer Placeholder 5">
            <a:extLst>
              <a:ext uri="{FF2B5EF4-FFF2-40B4-BE49-F238E27FC236}">
                <a16:creationId xmlns="" xmlns:a16="http://schemas.microsoft.com/office/drawing/2014/main" id="{4032A1EE-AF4E-471A-9E31-663E503888D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3347614F-08EA-470E-979B-3F00518E9526}"/>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8113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FA2034-7FDA-49B1-BE82-D7C190990B58}"/>
              </a:ext>
            </a:extLst>
          </p:cNvPr>
          <p:cNvSpPr>
            <a:spLocks noGrp="1"/>
          </p:cNvSpPr>
          <p:nvPr>
            <p:ph type="title"/>
          </p:nvPr>
        </p:nvSpPr>
        <p:spPr>
          <a:xfrm>
            <a:off x="630238" y="918874"/>
            <a:ext cx="7886700" cy="771814"/>
          </a:xfrm>
          <a:prstGeom prst="rect">
            <a:avLst/>
          </a:prstGeom>
        </p:spPr>
        <p:txBody>
          <a:bodyPr/>
          <a:lstStyle>
            <a:lvl1pPr>
              <a:defRPr b="1" i="0">
                <a:solidFill>
                  <a:schemeClr val="tx2"/>
                </a:solidFill>
                <a:latin typeface="Calibri"/>
                <a:cs typeface="Calibri"/>
              </a:defRPr>
            </a:lvl1pPr>
          </a:lstStyle>
          <a:p>
            <a:r>
              <a:rPr lang="en-US" dirty="0"/>
              <a:t>Click to edit Master title style</a:t>
            </a:r>
            <a:endParaRPr lang="en-CA" dirty="0"/>
          </a:p>
        </p:txBody>
      </p:sp>
      <p:sp>
        <p:nvSpPr>
          <p:cNvPr id="3" name="Text Placeholder 2">
            <a:extLst>
              <a:ext uri="{FF2B5EF4-FFF2-40B4-BE49-F238E27FC236}">
                <a16:creationId xmlns="" xmlns:a16="http://schemas.microsoft.com/office/drawing/2014/main" id="{EE4C5578-2FB8-4877-A122-FF4D03B4813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A49E18E-FE8E-4277-8BEE-4A1F672433D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BCAAF93B-50AC-4984-8210-50E07B46D0C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C51ED25-C1F7-4333-B850-935F2D305AB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41125A56-9EB8-4043-BD09-359811DE991C}"/>
              </a:ext>
            </a:extLst>
          </p:cNvPr>
          <p:cNvSpPr>
            <a:spLocks noGrp="1"/>
          </p:cNvSpPr>
          <p:nvPr>
            <p:ph type="dt" sz="half" idx="10"/>
          </p:nvPr>
        </p:nvSpPr>
        <p:spPr/>
        <p:txBody>
          <a:bodyPr/>
          <a:lstStyle/>
          <a:p>
            <a:fld id="{43D49B39-54DB-7A4F-9E23-1FADEA2144D8}" type="datetime1">
              <a:rPr lang="en-CA" smtClean="0"/>
              <a:t>20-10-28</a:t>
            </a:fld>
            <a:endParaRPr lang="en-CA"/>
          </a:p>
        </p:txBody>
      </p:sp>
      <p:sp>
        <p:nvSpPr>
          <p:cNvPr id="8" name="Footer Placeholder 7">
            <a:extLst>
              <a:ext uri="{FF2B5EF4-FFF2-40B4-BE49-F238E27FC236}">
                <a16:creationId xmlns="" xmlns:a16="http://schemas.microsoft.com/office/drawing/2014/main" id="{7F041E18-DE4A-47EC-8FE8-80C053C6068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D42CB361-77A2-45B2-9B8F-5FD4FB0F86A0}"/>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240647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E4C5578-2FB8-4877-A122-FF4D03B48133}"/>
              </a:ext>
            </a:extLst>
          </p:cNvPr>
          <p:cNvSpPr>
            <a:spLocks noGrp="1"/>
          </p:cNvSpPr>
          <p:nvPr>
            <p:ph type="body" idx="1"/>
          </p:nvPr>
        </p:nvSpPr>
        <p:spPr>
          <a:xfrm>
            <a:off x="630238" y="1238931"/>
            <a:ext cx="3868737" cy="8775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5A49E18E-FE8E-4277-8BEE-4A1F672433D0}"/>
              </a:ext>
            </a:extLst>
          </p:cNvPr>
          <p:cNvSpPr>
            <a:spLocks noGrp="1"/>
          </p:cNvSpPr>
          <p:nvPr>
            <p:ph sz="half" idx="2"/>
          </p:nvPr>
        </p:nvSpPr>
        <p:spPr>
          <a:xfrm>
            <a:off x="630238" y="2240400"/>
            <a:ext cx="3868737" cy="3949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a:extLst>
              <a:ext uri="{FF2B5EF4-FFF2-40B4-BE49-F238E27FC236}">
                <a16:creationId xmlns="" xmlns:a16="http://schemas.microsoft.com/office/drawing/2014/main" id="{BCAAF93B-50AC-4984-8210-50E07B46D0C5}"/>
              </a:ext>
            </a:extLst>
          </p:cNvPr>
          <p:cNvSpPr>
            <a:spLocks noGrp="1"/>
          </p:cNvSpPr>
          <p:nvPr>
            <p:ph type="body" sz="quarter" idx="3"/>
          </p:nvPr>
        </p:nvSpPr>
        <p:spPr>
          <a:xfrm>
            <a:off x="4629150" y="1238931"/>
            <a:ext cx="3887788" cy="8775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DC51ED25-C1F7-4333-B850-935F2D305ABF}"/>
              </a:ext>
            </a:extLst>
          </p:cNvPr>
          <p:cNvSpPr>
            <a:spLocks noGrp="1"/>
          </p:cNvSpPr>
          <p:nvPr>
            <p:ph sz="quarter" idx="4"/>
          </p:nvPr>
        </p:nvSpPr>
        <p:spPr>
          <a:xfrm>
            <a:off x="4629150" y="2240400"/>
            <a:ext cx="3887788" cy="3949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a:extLst>
              <a:ext uri="{FF2B5EF4-FFF2-40B4-BE49-F238E27FC236}">
                <a16:creationId xmlns="" xmlns:a16="http://schemas.microsoft.com/office/drawing/2014/main" id="{41125A56-9EB8-4043-BD09-359811DE991C}"/>
              </a:ext>
            </a:extLst>
          </p:cNvPr>
          <p:cNvSpPr>
            <a:spLocks noGrp="1"/>
          </p:cNvSpPr>
          <p:nvPr>
            <p:ph type="dt" sz="half" idx="10"/>
          </p:nvPr>
        </p:nvSpPr>
        <p:spPr/>
        <p:txBody>
          <a:bodyPr/>
          <a:lstStyle/>
          <a:p>
            <a:fld id="{0FECBC19-D2B7-2841-AFCA-2EF0E37E3805}" type="datetime1">
              <a:rPr lang="en-CA" smtClean="0"/>
              <a:t>20-10-28</a:t>
            </a:fld>
            <a:endParaRPr lang="en-CA"/>
          </a:p>
        </p:txBody>
      </p:sp>
      <p:sp>
        <p:nvSpPr>
          <p:cNvPr id="8" name="Footer Placeholder 7">
            <a:extLst>
              <a:ext uri="{FF2B5EF4-FFF2-40B4-BE49-F238E27FC236}">
                <a16:creationId xmlns="" xmlns:a16="http://schemas.microsoft.com/office/drawing/2014/main" id="{7F041E18-DE4A-47EC-8FE8-80C053C6068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D42CB361-77A2-45B2-9B8F-5FD4FB0F86A0}"/>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86381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814EED-EE9D-43AD-B9E5-1339DC6C8CDE}"/>
              </a:ext>
            </a:extLst>
          </p:cNvPr>
          <p:cNvSpPr>
            <a:spLocks noGrp="1"/>
          </p:cNvSpPr>
          <p:nvPr>
            <p:ph type="title"/>
          </p:nvPr>
        </p:nvSpPr>
        <p:spPr>
          <a:xfrm>
            <a:off x="618325" y="1314972"/>
            <a:ext cx="7886700" cy="1325563"/>
          </a:xfrm>
          <a:prstGeom prst="rect">
            <a:avLst/>
          </a:prstGeom>
        </p:spPr>
        <p:txBody>
          <a:bodyPr/>
          <a:lstStyle>
            <a:lvl1pPr>
              <a:defRPr b="1" i="0">
                <a:solidFill>
                  <a:schemeClr val="tx2"/>
                </a:solidFill>
                <a:latin typeface="Calibri"/>
                <a:cs typeface="Calibri"/>
              </a:defRPr>
            </a:lvl1pPr>
          </a:lstStyle>
          <a:p>
            <a:r>
              <a:rPr lang="en-US" dirty="0"/>
              <a:t>Click to edit Master title style</a:t>
            </a:r>
            <a:endParaRPr lang="en-CA" dirty="0"/>
          </a:p>
        </p:txBody>
      </p:sp>
      <p:sp>
        <p:nvSpPr>
          <p:cNvPr id="3" name="Date Placeholder 2">
            <a:extLst>
              <a:ext uri="{FF2B5EF4-FFF2-40B4-BE49-F238E27FC236}">
                <a16:creationId xmlns="" xmlns:a16="http://schemas.microsoft.com/office/drawing/2014/main" id="{D939B572-EB90-4397-AD06-EDF743D9D78C}"/>
              </a:ext>
            </a:extLst>
          </p:cNvPr>
          <p:cNvSpPr>
            <a:spLocks noGrp="1"/>
          </p:cNvSpPr>
          <p:nvPr>
            <p:ph type="dt" sz="half" idx="10"/>
          </p:nvPr>
        </p:nvSpPr>
        <p:spPr/>
        <p:txBody>
          <a:bodyPr/>
          <a:lstStyle/>
          <a:p>
            <a:fld id="{AD2F5BCA-FE28-144F-B9F7-6F5B949C0D29}" type="datetime1">
              <a:rPr lang="en-CA" smtClean="0"/>
              <a:t>20-10-28</a:t>
            </a:fld>
            <a:endParaRPr lang="en-CA"/>
          </a:p>
        </p:txBody>
      </p:sp>
      <p:sp>
        <p:nvSpPr>
          <p:cNvPr id="4" name="Footer Placeholder 3">
            <a:extLst>
              <a:ext uri="{FF2B5EF4-FFF2-40B4-BE49-F238E27FC236}">
                <a16:creationId xmlns="" xmlns:a16="http://schemas.microsoft.com/office/drawing/2014/main" id="{1F8FD426-A087-4F12-8904-A11EF665774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3ABA9018-9352-44BC-AAD4-DAE435309E86}"/>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218347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3FE6DE-44AE-4A36-B04E-DB3C2FCBDEE3}"/>
              </a:ext>
            </a:extLst>
          </p:cNvPr>
          <p:cNvSpPr>
            <a:spLocks noGrp="1"/>
          </p:cNvSpPr>
          <p:nvPr>
            <p:ph type="dt" sz="half" idx="10"/>
          </p:nvPr>
        </p:nvSpPr>
        <p:spPr/>
        <p:txBody>
          <a:bodyPr/>
          <a:lstStyle/>
          <a:p>
            <a:fld id="{C84A1356-583B-D245-B01A-7588CC038E8D}" type="datetime1">
              <a:rPr lang="en-CA" smtClean="0"/>
              <a:t>20-10-28</a:t>
            </a:fld>
            <a:endParaRPr lang="en-CA"/>
          </a:p>
        </p:txBody>
      </p:sp>
      <p:sp>
        <p:nvSpPr>
          <p:cNvPr id="3" name="Footer Placeholder 2">
            <a:extLst>
              <a:ext uri="{FF2B5EF4-FFF2-40B4-BE49-F238E27FC236}">
                <a16:creationId xmlns="" xmlns:a16="http://schemas.microsoft.com/office/drawing/2014/main" id="{88C3FEBD-EC2B-4792-B8A1-2EB792E86CE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D9F7A502-2EE6-4EB7-8183-FCF57A72F7BF}"/>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173317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04428D-EAA9-4BC8-A6A3-15C6A509B7F3}"/>
              </a:ext>
            </a:extLst>
          </p:cNvPr>
          <p:cNvSpPr>
            <a:spLocks noGrp="1"/>
          </p:cNvSpPr>
          <p:nvPr>
            <p:ph type="title"/>
          </p:nvPr>
        </p:nvSpPr>
        <p:spPr>
          <a:xfrm>
            <a:off x="640563" y="1414446"/>
            <a:ext cx="2949575" cy="1066255"/>
          </a:xfrm>
          <a:prstGeom prst="rect">
            <a:avLst/>
          </a:prstGeom>
        </p:spPr>
        <p:txBody>
          <a:bodyPr anchor="b"/>
          <a:lstStyle>
            <a:lvl1pPr>
              <a:defRPr sz="3200" b="1" i="0">
                <a:solidFill>
                  <a:schemeClr val="tx2"/>
                </a:solidFill>
                <a:latin typeface="Calibri"/>
                <a:cs typeface="Calibri"/>
              </a:defRPr>
            </a:lvl1pPr>
          </a:lstStyle>
          <a:p>
            <a:r>
              <a:rPr lang="en-US" dirty="0"/>
              <a:t>Click to edit Master title style</a:t>
            </a:r>
            <a:endParaRPr lang="en-CA" dirty="0"/>
          </a:p>
        </p:txBody>
      </p:sp>
      <p:sp>
        <p:nvSpPr>
          <p:cNvPr id="3" name="Content Placeholder 2">
            <a:extLst>
              <a:ext uri="{FF2B5EF4-FFF2-40B4-BE49-F238E27FC236}">
                <a16:creationId xmlns="" xmlns:a16="http://schemas.microsoft.com/office/drawing/2014/main" id="{F88433DA-2475-44CC-A877-04A3AFB82597}"/>
              </a:ext>
            </a:extLst>
          </p:cNvPr>
          <p:cNvSpPr>
            <a:spLocks noGrp="1"/>
          </p:cNvSpPr>
          <p:nvPr>
            <p:ph idx="1"/>
          </p:nvPr>
        </p:nvSpPr>
        <p:spPr>
          <a:xfrm>
            <a:off x="3887788" y="1393798"/>
            <a:ext cx="4629150" cy="4467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a:extLst>
              <a:ext uri="{FF2B5EF4-FFF2-40B4-BE49-F238E27FC236}">
                <a16:creationId xmlns="" xmlns:a16="http://schemas.microsoft.com/office/drawing/2014/main" id="{E58AA977-B13E-4DE1-BB7D-82D006200F06}"/>
              </a:ext>
            </a:extLst>
          </p:cNvPr>
          <p:cNvSpPr>
            <a:spLocks noGrp="1"/>
          </p:cNvSpPr>
          <p:nvPr>
            <p:ph type="body" sz="half" idx="2"/>
          </p:nvPr>
        </p:nvSpPr>
        <p:spPr>
          <a:xfrm>
            <a:off x="650888" y="2676866"/>
            <a:ext cx="2949575" cy="31874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A38839F0-D338-4E90-A537-A1F851AB741B}"/>
              </a:ext>
            </a:extLst>
          </p:cNvPr>
          <p:cNvSpPr>
            <a:spLocks noGrp="1"/>
          </p:cNvSpPr>
          <p:nvPr>
            <p:ph type="dt" sz="half" idx="10"/>
          </p:nvPr>
        </p:nvSpPr>
        <p:spPr/>
        <p:txBody>
          <a:bodyPr/>
          <a:lstStyle/>
          <a:p>
            <a:fld id="{39ED3CCE-C71F-8F43-89D1-5A8FA663AFB7}" type="datetime1">
              <a:rPr lang="en-CA" smtClean="0"/>
              <a:t>20-10-28</a:t>
            </a:fld>
            <a:endParaRPr lang="en-CA"/>
          </a:p>
        </p:txBody>
      </p:sp>
      <p:sp>
        <p:nvSpPr>
          <p:cNvPr id="6" name="Footer Placeholder 5">
            <a:extLst>
              <a:ext uri="{FF2B5EF4-FFF2-40B4-BE49-F238E27FC236}">
                <a16:creationId xmlns="" xmlns:a16="http://schemas.microsoft.com/office/drawing/2014/main" id="{62EFF86D-4D11-45B4-A843-C3CEADB62D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E70A1969-5548-4F96-A0D3-07E1D1447DFD}"/>
              </a:ext>
            </a:extLst>
          </p:cNvPr>
          <p:cNvSpPr>
            <a:spLocks noGrp="1"/>
          </p:cNvSpPr>
          <p:nvPr>
            <p:ph type="sldNum" sz="quarter" idx="12"/>
          </p:nvPr>
        </p:nvSpPr>
        <p:spPr/>
        <p:txBody>
          <a:bodyPr/>
          <a:lstStyle/>
          <a:p>
            <a:fld id="{9B7C80BB-9E70-4A71-8CAA-2B26AC62A8C3}" type="slidenum">
              <a:rPr lang="en-CA" smtClean="0"/>
              <a:t>‹#›</a:t>
            </a:fld>
            <a:endParaRPr lang="en-CA"/>
          </a:p>
        </p:txBody>
      </p:sp>
    </p:spTree>
    <p:extLst>
      <p:ext uri="{BB962C8B-B14F-4D97-AF65-F5344CB8AC3E}">
        <p14:creationId xmlns:p14="http://schemas.microsoft.com/office/powerpoint/2010/main" val="31151410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theme" Target="../theme/theme3.xml"/><Relationship Id="rId14" Type="http://schemas.openxmlformats.org/officeDocument/2006/relationships/image" Target="../media/image2.emf"/><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83A19B5-8C65-45FA-A02E-334D46EFC115}"/>
              </a:ext>
            </a:extLst>
          </p:cNvPr>
          <p:cNvSpPr>
            <a:spLocks noGrp="1"/>
          </p:cNvSpPr>
          <p:nvPr>
            <p:ph type="body" idx="1"/>
          </p:nvPr>
        </p:nvSpPr>
        <p:spPr>
          <a:xfrm>
            <a:off x="628650" y="1362824"/>
            <a:ext cx="7886700" cy="48141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 xmlns:a16="http://schemas.microsoft.com/office/drawing/2014/main" id="{CB519035-5AE5-449C-9210-06277AF177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D1472-6E9E-3C49-A3F6-04166631BCC5}" type="datetime1">
              <a:rPr lang="en-CA" smtClean="0"/>
              <a:t>20-10-28</a:t>
            </a:fld>
            <a:endParaRPr lang="en-CA"/>
          </a:p>
        </p:txBody>
      </p:sp>
      <p:sp>
        <p:nvSpPr>
          <p:cNvPr id="5" name="Footer Placeholder 4">
            <a:extLst>
              <a:ext uri="{FF2B5EF4-FFF2-40B4-BE49-F238E27FC236}">
                <a16:creationId xmlns="" xmlns:a16="http://schemas.microsoft.com/office/drawing/2014/main" id="{9C8461C5-7ED5-4482-8441-EE13B9ABB5F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84A64B0B-13FE-47C6-8AEF-05895A6BAED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C80BB-9E70-4A71-8CAA-2B26AC62A8C3}" type="slidenum">
              <a:rPr lang="en-CA" smtClean="0"/>
              <a:t>‹#›</a:t>
            </a:fld>
            <a:endParaRPr lang="en-CA"/>
          </a:p>
        </p:txBody>
      </p:sp>
      <p:pic>
        <p:nvPicPr>
          <p:cNvPr id="8" name="Picture 7" descr="A screenshot of a cell phone&#10;&#10;Description automatically generated">
            <a:extLst>
              <a:ext uri="{FF2B5EF4-FFF2-40B4-BE49-F238E27FC236}">
                <a16:creationId xmlns="" xmlns:a16="http://schemas.microsoft.com/office/drawing/2014/main" id="{0BB1C46A-B66F-4E10-B900-43EA590BEEF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749" y="0"/>
            <a:ext cx="9112251" cy="1269904"/>
          </a:xfrm>
          <a:prstGeom prst="rect">
            <a:avLst/>
          </a:prstGeom>
        </p:spPr>
      </p:pic>
    </p:spTree>
    <p:extLst>
      <p:ext uri="{BB962C8B-B14F-4D97-AF65-F5344CB8AC3E}">
        <p14:creationId xmlns:p14="http://schemas.microsoft.com/office/powerpoint/2010/main" val="37938041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91" r:id="rId6"/>
    <p:sldLayoutId id="2147483676" r:id="rId7"/>
    <p:sldLayoutId id="2147483677" r:id="rId8"/>
    <p:sldLayoutId id="2147483678" r:id="rId9"/>
    <p:sldLayoutId id="214748367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50A7DAF-0794-435A-AFDE-5AAB40758E2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 xmlns:a16="http://schemas.microsoft.com/office/drawing/2014/main" id="{95061004-E344-4BDE-AAFC-D99626D59D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4979AABD-3714-463B-9477-E49F3782A8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982F4-3EF2-344C-BFCE-95904A345C9C}" type="datetime1">
              <a:rPr lang="en-CA" smtClean="0"/>
              <a:t>20-10-28</a:t>
            </a:fld>
            <a:endParaRPr lang="en-CA"/>
          </a:p>
        </p:txBody>
      </p:sp>
      <p:sp>
        <p:nvSpPr>
          <p:cNvPr id="5" name="Footer Placeholder 4">
            <a:extLst>
              <a:ext uri="{FF2B5EF4-FFF2-40B4-BE49-F238E27FC236}">
                <a16:creationId xmlns="" xmlns:a16="http://schemas.microsoft.com/office/drawing/2014/main" id="{247B9B68-99F1-417F-AF66-416EF6B3ACA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17574348-5DB4-4C33-81B7-1CDE9D54EEC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AD8F8-6131-4D0F-9417-D640E299E53C}" type="slidenum">
              <a:rPr lang="en-CA" smtClean="0"/>
              <a:t>‹#›</a:t>
            </a:fld>
            <a:endParaRPr lang="en-CA"/>
          </a:p>
        </p:txBody>
      </p:sp>
    </p:spTree>
    <p:extLst>
      <p:ext uri="{BB962C8B-B14F-4D97-AF65-F5344CB8AC3E}">
        <p14:creationId xmlns:p14="http://schemas.microsoft.com/office/powerpoint/2010/main" val="12640841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92" r:id="rId6"/>
    <p:sldLayoutId id="2147483686" r:id="rId7"/>
    <p:sldLayoutId id="2147483687" r:id="rId8"/>
    <p:sldLayoutId id="2147483688" r:id="rId9"/>
    <p:sldLayoutId id="2147483689" r:id="rId10"/>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Calibri"/>
          <a:ea typeface="+mj-ea"/>
          <a:cs typeface="Calibri"/>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20-10-28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CLEOslidesTemplateDesigns-1.pdf">
            <a:extLst>
              <a:ext uri="{FF2B5EF4-FFF2-40B4-BE49-F238E27FC236}">
                <a16:creationId xmlns="" xmlns:a16="http://schemas.microsoft.com/office/drawing/2014/main" id="{7DC67015-8800-4BD9-B82E-4DB0C2EB1947}"/>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0021" y="-185839"/>
            <a:ext cx="9133979" cy="7043840"/>
          </a:xfrm>
          <a:prstGeom prst="rect">
            <a:avLst/>
          </a:prstGeom>
        </p:spPr>
      </p:pic>
    </p:spTree>
    <p:extLst>
      <p:ext uri="{BB962C8B-B14F-4D97-AF65-F5344CB8AC3E}">
        <p14:creationId xmlns:p14="http://schemas.microsoft.com/office/powerpoint/2010/main" val="14763408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9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mailto:communityjusticehelp@cleo.on.ca" TargetMode="External"/><Relationship Id="rId4" Type="http://schemas.openxmlformats.org/officeDocument/2006/relationships/hyperlink" Target="https://lso.ca/theactiongroup/home" TargetMode="External"/><Relationship Id="rId5" Type="http://schemas.openxmlformats.org/officeDocument/2006/relationships/hyperlink" Target="https://cleoconnect.ca/" TargetMode="External"/><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cleoconnect.ca/tcodownloads/community-justice-help-advancing-community-based-access-to-justice_discussion-paper-july-2020" TargetMode="External"/><Relationship Id="rId4" Type="http://schemas.openxmlformats.org/officeDocument/2006/relationships/hyperlink" Target="https://cleoconnect.ca/tcodownloads/community-justice-help-paper-summary-2-page-september-2020" TargetMode="External"/><Relationship Id="rId5" Type="http://schemas.openxmlformats.org/officeDocument/2006/relationships/hyperlink" Target="https://cleoconnect.ca/tcodownloads/community-justice-help-framework-summary-4-pages-september-2020" TargetMode="External"/><Relationship Id="rId6" Type="http://schemas.openxmlformats.org/officeDocument/2006/relationships/hyperlink" Target="mailto:communityjusticehelp@cleo.on.ca" TargetMode="External"/><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mailto:julie.mathews@cleo.on.ca" TargetMode="External"/><Relationship Id="rId4" Type="http://schemas.openxmlformats.org/officeDocument/2006/relationships/hyperlink" Target="mailto:communityjusticehelp@cleo.on.ca" TargetMode="External"/><Relationship Id="rId5" Type="http://schemas.openxmlformats.org/officeDocument/2006/relationships/hyperlink" Target="https://cleoconnect.ca/cleo-research/learn-about-community-justice-help/" TargetMode="External"/><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s://lawfoundation.on.ca/news/legal-help-on-the-frontlines/" TargetMode="External"/><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850" y="2045286"/>
            <a:ext cx="8820150" cy="1590758"/>
          </a:xfrm>
        </p:spPr>
        <p:txBody>
          <a:bodyPr>
            <a:normAutofit fontScale="90000"/>
          </a:bodyPr>
          <a:lstStyle/>
          <a:p>
            <a:r>
              <a:rPr lang="en-US" sz="4000" dirty="0"/>
              <a:t/>
            </a:r>
            <a:br>
              <a:rPr lang="en-US" sz="4000" dirty="0"/>
            </a:br>
            <a:r>
              <a:rPr lang="en-US" sz="4000" dirty="0"/>
              <a:t/>
            </a:r>
            <a:br>
              <a:rPr lang="en-US" sz="4000" dirty="0"/>
            </a:br>
            <a:r>
              <a:rPr lang="en-US" sz="4000" dirty="0"/>
              <a:t/>
            </a:r>
            <a:br>
              <a:rPr lang="en-US" sz="4000" dirty="0"/>
            </a:br>
            <a:r>
              <a:rPr lang="en-US" sz="4000" b="1" dirty="0">
                <a:solidFill>
                  <a:srgbClr val="203864"/>
                </a:solidFill>
                <a:latin typeface="+mn-lt"/>
              </a:rPr>
              <a:t>Supporting community justice help and advancing access to justice </a:t>
            </a:r>
            <a:r>
              <a:rPr lang="en-US" sz="4000" b="1" dirty="0">
                <a:latin typeface="+mn-lt"/>
              </a:rPr>
              <a:t/>
            </a:r>
            <a:br>
              <a:rPr lang="en-US" sz="4000" b="1" dirty="0">
                <a:latin typeface="+mn-lt"/>
              </a:rPr>
            </a:br>
            <a:endParaRPr lang="en-US" sz="4000" b="1" dirty="0">
              <a:latin typeface="+mn-lt"/>
            </a:endParaRPr>
          </a:p>
        </p:txBody>
      </p:sp>
      <p:sp>
        <p:nvSpPr>
          <p:cNvPr id="5" name="Subtitle 4"/>
          <p:cNvSpPr>
            <a:spLocks noGrp="1"/>
          </p:cNvSpPr>
          <p:nvPr>
            <p:ph type="subTitle" idx="1"/>
          </p:nvPr>
        </p:nvSpPr>
        <p:spPr>
          <a:xfrm>
            <a:off x="1143000" y="3797301"/>
            <a:ext cx="6858000" cy="1976178"/>
          </a:xfrm>
        </p:spPr>
        <p:txBody>
          <a:bodyPr>
            <a:normAutofit/>
          </a:bodyPr>
          <a:lstStyle/>
          <a:p>
            <a:r>
              <a:rPr lang="en-US" sz="2200" dirty="0"/>
              <a:t>Access to Justice Week 2020</a:t>
            </a:r>
          </a:p>
          <a:p>
            <a:r>
              <a:rPr lang="en-US" sz="2200" dirty="0"/>
              <a:t>Julie Mathews (CLEO) &amp; David Wiseman (uOttawa)</a:t>
            </a:r>
          </a:p>
          <a:p>
            <a:endParaRPr lang="en-US"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20069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F012C8-9CDE-C846-9D9C-FF5C5742EAC9}"/>
              </a:ext>
            </a:extLst>
          </p:cNvPr>
          <p:cNvSpPr>
            <a:spLocks noGrp="1"/>
          </p:cNvSpPr>
          <p:nvPr>
            <p:ph type="title"/>
          </p:nvPr>
        </p:nvSpPr>
        <p:spPr>
          <a:xfrm>
            <a:off x="10432673" y="193899"/>
            <a:ext cx="7886700" cy="1325563"/>
          </a:xfrm>
        </p:spPr>
        <p:txBody>
          <a:bodyPr/>
          <a:lstStyle/>
          <a:p>
            <a:endParaRPr lang="en-US" dirty="0"/>
          </a:p>
        </p:txBody>
      </p:sp>
      <p:sp>
        <p:nvSpPr>
          <p:cNvPr id="4" name="Slide Number Placeholder 3">
            <a:extLst>
              <a:ext uri="{FF2B5EF4-FFF2-40B4-BE49-F238E27FC236}">
                <a16:creationId xmlns="" xmlns:a16="http://schemas.microsoft.com/office/drawing/2014/main" id="{62AD4E6A-C192-7147-A570-4023119EE419}"/>
              </a:ext>
            </a:extLst>
          </p:cNvPr>
          <p:cNvSpPr>
            <a:spLocks noGrp="1"/>
          </p:cNvSpPr>
          <p:nvPr>
            <p:ph type="sldNum" sz="quarter" idx="12"/>
          </p:nvPr>
        </p:nvSpPr>
        <p:spPr/>
        <p:txBody>
          <a:bodyPr/>
          <a:lstStyle/>
          <a:p>
            <a:fld id="{A69ED6AC-A10D-4B04-B2B9-A1F3532297DD}" type="slidenum">
              <a:rPr lang="en-CA" smtClean="0"/>
              <a:t>10</a:t>
            </a:fld>
            <a:endParaRPr lang="en-CA"/>
          </a:p>
        </p:txBody>
      </p:sp>
      <p:pic>
        <p:nvPicPr>
          <p:cNvPr id="5" name="Content Placeholder 4" descr="Good quality community justice help features diagram: A circle subdivided into three sections representing the three features of: knowledge, skills and experience; not-for-profit organization and ethical infrastructure; and holistic support.">
            <a:extLst>
              <a:ext uri="{FF2B5EF4-FFF2-40B4-BE49-F238E27FC236}">
                <a16:creationId xmlns="" xmlns:a16="http://schemas.microsoft.com/office/drawing/2014/main" id="{EDA15CCF-7FDF-224E-A978-A019DD4A39A7}"/>
              </a:ext>
            </a:extLst>
          </p:cNvPr>
          <p:cNvPicPr>
            <a:picLocks noGrp="1"/>
          </p:cNvPicPr>
          <p:nvPr>
            <p:ph idx="1"/>
          </p:nvPr>
        </p:nvPicPr>
        <p:blipFill>
          <a:blip r:embed="rId3"/>
          <a:stretch>
            <a:fillRect/>
          </a:stretch>
        </p:blipFill>
        <p:spPr>
          <a:xfrm>
            <a:off x="2085038" y="869430"/>
            <a:ext cx="4973924" cy="4707927"/>
          </a:xfrm>
          <a:prstGeom prst="rect">
            <a:avLst/>
          </a:prstGeom>
        </p:spPr>
      </p:pic>
    </p:spTree>
    <p:extLst>
      <p:ext uri="{BB962C8B-B14F-4D97-AF65-F5344CB8AC3E}">
        <p14:creationId xmlns:p14="http://schemas.microsoft.com/office/powerpoint/2010/main" val="157724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6118"/>
            <a:ext cx="7886700" cy="854410"/>
          </a:xfrm>
        </p:spPr>
        <p:txBody>
          <a:bodyPr>
            <a:normAutofit/>
          </a:bodyPr>
          <a:lstStyle/>
          <a:p>
            <a:endParaRPr lang="en-US" b="1" dirty="0">
              <a:solidFill>
                <a:schemeClr val="accent5">
                  <a:lumMod val="50000"/>
                </a:schemeClr>
              </a:solidFill>
            </a:endParaRPr>
          </a:p>
        </p:txBody>
      </p:sp>
      <p:sp>
        <p:nvSpPr>
          <p:cNvPr id="5" name="Content Placeholder 4"/>
          <p:cNvSpPr>
            <a:spLocks noGrp="1"/>
          </p:cNvSpPr>
          <p:nvPr>
            <p:ph idx="1"/>
          </p:nvPr>
        </p:nvSpPr>
        <p:spPr>
          <a:xfrm>
            <a:off x="849586" y="2095500"/>
            <a:ext cx="7330966" cy="4451757"/>
          </a:xfrm>
        </p:spPr>
        <p:txBody>
          <a:bodyPr>
            <a:normAutofit/>
          </a:bodyPr>
          <a:lstStyle/>
          <a:p>
            <a:pPr marL="0" lvl="1" indent="0">
              <a:spcBef>
                <a:spcPts val="1000"/>
              </a:spcBef>
              <a:buNone/>
            </a:pPr>
            <a:r>
              <a:rPr lang="en-CA" sz="3200" dirty="0"/>
              <a:t>Markers</a:t>
            </a:r>
            <a:r>
              <a:rPr lang="en-CA" sz="3600" dirty="0"/>
              <a:t>:</a:t>
            </a:r>
          </a:p>
          <a:p>
            <a:pPr marL="457200" lvl="1" indent="-457200">
              <a:spcBef>
                <a:spcPts val="1000"/>
              </a:spcBef>
            </a:pPr>
            <a:r>
              <a:rPr lang="en-CA" sz="2800" dirty="0"/>
              <a:t>Organization specializes in providing help with these types of problems</a:t>
            </a:r>
          </a:p>
          <a:p>
            <a:pPr marL="457200" lvl="1" indent="-457200">
              <a:spcBef>
                <a:spcPts val="1000"/>
              </a:spcBef>
            </a:pPr>
            <a:r>
              <a:rPr lang="en-CA" sz="2800" dirty="0"/>
              <a:t>Staff have comprehensive, up-to-date knowledge base</a:t>
            </a:r>
          </a:p>
          <a:p>
            <a:pPr marL="457200" lvl="1" indent="-457200">
              <a:spcBef>
                <a:spcPts val="1000"/>
              </a:spcBef>
            </a:pPr>
            <a:r>
              <a:rPr lang="en-CA" sz="2800" dirty="0"/>
              <a:t>The organization and its staff are well supported and connected, and receive appropriate oversight</a:t>
            </a:r>
            <a:r>
              <a:rPr lang="en-CA" sz="2800" i="1" dirty="0"/>
              <a:t>   </a:t>
            </a:r>
            <a:endParaRPr lang="en-CA" sz="2800" dirty="0"/>
          </a:p>
          <a:p>
            <a:pPr marL="914400" lvl="2" indent="-457200">
              <a:spcBef>
                <a:spcPts val="1000"/>
              </a:spcBef>
            </a:pPr>
            <a:endParaRPr lang="en-CA" sz="24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11</a:t>
            </a:fld>
            <a:endParaRPr lang="en-CA"/>
          </a:p>
        </p:txBody>
      </p:sp>
      <p:pic>
        <p:nvPicPr>
          <p:cNvPr id="6" name="Picture 5" descr="Header for markers for Feature 1: Community justice helpers have the knowledge, skills and experience they need">
            <a:extLst>
              <a:ext uri="{FF2B5EF4-FFF2-40B4-BE49-F238E27FC236}">
                <a16:creationId xmlns="" xmlns:a16="http://schemas.microsoft.com/office/drawing/2014/main" id="{789D0851-AEBF-B341-BBB1-0501651BDD13}"/>
              </a:ext>
            </a:extLst>
          </p:cNvPr>
          <p:cNvPicPr/>
          <p:nvPr/>
        </p:nvPicPr>
        <p:blipFill>
          <a:blip r:embed="rId3"/>
          <a:stretch>
            <a:fillRect/>
          </a:stretch>
        </p:blipFill>
        <p:spPr>
          <a:xfrm>
            <a:off x="628650" y="832745"/>
            <a:ext cx="7886699" cy="1262755"/>
          </a:xfrm>
          <a:prstGeom prst="rect">
            <a:avLst/>
          </a:prstGeom>
        </p:spPr>
      </p:pic>
    </p:spTree>
    <p:extLst>
      <p:ext uri="{BB962C8B-B14F-4D97-AF65-F5344CB8AC3E}">
        <p14:creationId xmlns:p14="http://schemas.microsoft.com/office/powerpoint/2010/main" val="101449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6118"/>
            <a:ext cx="7886700" cy="854410"/>
          </a:xfrm>
        </p:spPr>
        <p:txBody>
          <a:bodyPr>
            <a:normAutofit/>
          </a:bodyPr>
          <a:lstStyle/>
          <a:p>
            <a:endParaRPr lang="en-US" b="1" dirty="0">
              <a:solidFill>
                <a:schemeClr val="accent5">
                  <a:lumMod val="50000"/>
                </a:schemeClr>
              </a:solidFill>
            </a:endParaRPr>
          </a:p>
        </p:txBody>
      </p:sp>
      <p:sp>
        <p:nvSpPr>
          <p:cNvPr id="5" name="Content Placeholder 4"/>
          <p:cNvSpPr>
            <a:spLocks noGrp="1"/>
          </p:cNvSpPr>
          <p:nvPr>
            <p:ph idx="1"/>
          </p:nvPr>
        </p:nvSpPr>
        <p:spPr>
          <a:xfrm>
            <a:off x="849586" y="2095500"/>
            <a:ext cx="7330966" cy="4451757"/>
          </a:xfrm>
        </p:spPr>
        <p:txBody>
          <a:bodyPr>
            <a:normAutofit/>
          </a:bodyPr>
          <a:lstStyle/>
          <a:p>
            <a:pPr marL="0" lvl="1" indent="0">
              <a:spcBef>
                <a:spcPts val="1000"/>
              </a:spcBef>
              <a:buNone/>
            </a:pPr>
            <a:r>
              <a:rPr lang="en-CA" sz="3200" dirty="0"/>
              <a:t>More markers</a:t>
            </a:r>
            <a:r>
              <a:rPr lang="en-CA" sz="3600" dirty="0"/>
              <a:t>:</a:t>
            </a:r>
          </a:p>
          <a:p>
            <a:pPr marL="914400" lvl="2" indent="-457200">
              <a:spcBef>
                <a:spcPts val="1000"/>
              </a:spcBef>
            </a:pPr>
            <a:r>
              <a:rPr lang="en-CA" sz="2800" dirty="0"/>
              <a:t>The organization has relationships with expert legal professionals whom they can and do call on as needed</a:t>
            </a:r>
          </a:p>
          <a:p>
            <a:pPr marL="914400" lvl="2" indent="-457200">
              <a:spcBef>
                <a:spcPts val="1000"/>
              </a:spcBef>
            </a:pPr>
            <a:r>
              <a:rPr lang="en-CA" sz="2800" dirty="0"/>
              <a:t>Staff help people with forms or other tasks that many people would expect to be able to do on their own or with some limited assistance (not requiring a lawyer)</a:t>
            </a:r>
          </a:p>
          <a:p>
            <a:pPr marL="914400" lvl="2" indent="-457200">
              <a:spcBef>
                <a:spcPts val="1000"/>
              </a:spcBef>
            </a:pPr>
            <a:endParaRPr lang="en-CA" sz="24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12</a:t>
            </a:fld>
            <a:endParaRPr lang="en-CA"/>
          </a:p>
        </p:txBody>
      </p:sp>
      <p:pic>
        <p:nvPicPr>
          <p:cNvPr id="6" name="Picture 5" descr="Header for markers for Feature 1: Community justice helpers have the knowledge, skills and experience they need">
            <a:extLst>
              <a:ext uri="{FF2B5EF4-FFF2-40B4-BE49-F238E27FC236}">
                <a16:creationId xmlns="" xmlns:a16="http://schemas.microsoft.com/office/drawing/2014/main" id="{29830A4E-C2B9-0543-8B31-4EF540757E62}"/>
              </a:ext>
            </a:extLst>
          </p:cNvPr>
          <p:cNvPicPr/>
          <p:nvPr/>
        </p:nvPicPr>
        <p:blipFill>
          <a:blip r:embed="rId3"/>
          <a:stretch>
            <a:fillRect/>
          </a:stretch>
        </p:blipFill>
        <p:spPr>
          <a:xfrm>
            <a:off x="628651" y="832745"/>
            <a:ext cx="7886698" cy="1167783"/>
          </a:xfrm>
          <a:prstGeom prst="rect">
            <a:avLst/>
          </a:prstGeom>
        </p:spPr>
      </p:pic>
    </p:spTree>
    <p:extLst>
      <p:ext uri="{BB962C8B-B14F-4D97-AF65-F5344CB8AC3E}">
        <p14:creationId xmlns:p14="http://schemas.microsoft.com/office/powerpoint/2010/main" val="161874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4326"/>
            <a:ext cx="7886700" cy="586929"/>
          </a:xfrm>
        </p:spPr>
        <p:txBody>
          <a:bodyPr>
            <a:normAutofit fontScale="90000"/>
          </a:bodyPr>
          <a:lstStyle/>
          <a:p>
            <a:endParaRPr lang="en-US" b="1" dirty="0">
              <a:solidFill>
                <a:schemeClr val="accent5">
                  <a:lumMod val="50000"/>
                </a:schemeClr>
              </a:solidFill>
            </a:endParaRPr>
          </a:p>
        </p:txBody>
      </p:sp>
      <p:sp>
        <p:nvSpPr>
          <p:cNvPr id="5" name="Content Placeholder 4"/>
          <p:cNvSpPr>
            <a:spLocks noGrp="1"/>
          </p:cNvSpPr>
          <p:nvPr>
            <p:ph idx="1"/>
          </p:nvPr>
        </p:nvSpPr>
        <p:spPr>
          <a:xfrm>
            <a:off x="766499" y="1834356"/>
            <a:ext cx="8016964" cy="4451757"/>
          </a:xfrm>
        </p:spPr>
        <p:txBody>
          <a:bodyPr>
            <a:normAutofit fontScale="25000" lnSpcReduction="20000"/>
          </a:bodyPr>
          <a:lstStyle/>
          <a:p>
            <a:pPr marL="0" indent="0">
              <a:lnSpc>
                <a:spcPct val="110000"/>
              </a:lnSpc>
              <a:buNone/>
            </a:pPr>
            <a:endParaRPr lang="en-CA" sz="11200" dirty="0"/>
          </a:p>
          <a:p>
            <a:pPr>
              <a:lnSpc>
                <a:spcPct val="110000"/>
              </a:lnSpc>
              <a:buFont typeface="Wingdings" pitchFamily="2" charset="2"/>
              <a:buChar char="Ø"/>
            </a:pPr>
            <a:r>
              <a:rPr lang="en-CA" sz="11200" dirty="0"/>
              <a:t>  Aim: protect clients’ dignity, privacy, and welfare</a:t>
            </a:r>
          </a:p>
          <a:p>
            <a:pPr marL="0" indent="0">
              <a:lnSpc>
                <a:spcPct val="110000"/>
              </a:lnSpc>
              <a:buNone/>
            </a:pPr>
            <a:r>
              <a:rPr lang="en-CA" sz="11200" dirty="0"/>
              <a:t>Markers: where organization …</a:t>
            </a:r>
          </a:p>
          <a:p>
            <a:pPr lvl="1" indent="-457200">
              <a:lnSpc>
                <a:spcPct val="110000"/>
              </a:lnSpc>
              <a:spcBef>
                <a:spcPts val="1000"/>
              </a:spcBef>
            </a:pPr>
            <a:r>
              <a:rPr lang="en-CA" sz="11200" dirty="0"/>
              <a:t>operates as a not-for-profit </a:t>
            </a:r>
            <a:r>
              <a:rPr lang="mr-IN" sz="11200" dirty="0"/>
              <a:t>–</a:t>
            </a:r>
            <a:r>
              <a:rPr lang="en-CA" sz="11200" dirty="0"/>
              <a:t> the organization’s staff do not accrue direct financial gains from clients </a:t>
            </a:r>
          </a:p>
          <a:p>
            <a:pPr lvl="1" indent="-457200">
              <a:lnSpc>
                <a:spcPct val="110000"/>
              </a:lnSpc>
              <a:spcBef>
                <a:spcPts val="1000"/>
              </a:spcBef>
            </a:pPr>
            <a:r>
              <a:rPr lang="en-CA" sz="11200" dirty="0"/>
              <a:t>has an accountability structure in place (usually overseen by a board of directors) to ensure that the organization is operating per its policies</a:t>
            </a:r>
          </a:p>
          <a:p>
            <a:pPr marL="457200" lvl="1" indent="-457200">
              <a:spcBef>
                <a:spcPts val="1000"/>
              </a:spcBef>
            </a:pPr>
            <a:endParaRPr lang="en-CA" sz="11200" dirty="0"/>
          </a:p>
          <a:p>
            <a:pPr marL="457200" lvl="1" indent="0">
              <a:lnSpc>
                <a:spcPct val="100000"/>
              </a:lnSpc>
              <a:spcBef>
                <a:spcPts val="900"/>
              </a:spcBef>
              <a:buNone/>
            </a:pPr>
            <a:endParaRPr lang="en-CA" sz="112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13</a:t>
            </a:fld>
            <a:endParaRPr lang="en-CA"/>
          </a:p>
        </p:txBody>
      </p:sp>
      <p:pic>
        <p:nvPicPr>
          <p:cNvPr id="6" name="Picture 5" descr="Header for markers for Feature 2: Community justice helpers work within a not-for-profit organization and ethical infrastructure">
            <a:extLst>
              <a:ext uri="{FF2B5EF4-FFF2-40B4-BE49-F238E27FC236}">
                <a16:creationId xmlns="" xmlns:a16="http://schemas.microsoft.com/office/drawing/2014/main" id="{E4D33790-2EDC-7245-8F5A-A1FDEF22B2B7}"/>
              </a:ext>
            </a:extLst>
          </p:cNvPr>
          <p:cNvPicPr/>
          <p:nvPr/>
        </p:nvPicPr>
        <p:blipFill>
          <a:blip r:embed="rId3"/>
          <a:stretch>
            <a:fillRect/>
          </a:stretch>
        </p:blipFill>
        <p:spPr>
          <a:xfrm>
            <a:off x="628649" y="824459"/>
            <a:ext cx="7886699" cy="1274163"/>
          </a:xfrm>
          <a:prstGeom prst="rect">
            <a:avLst/>
          </a:prstGeom>
        </p:spPr>
      </p:pic>
    </p:spTree>
    <p:extLst>
      <p:ext uri="{BB962C8B-B14F-4D97-AF65-F5344CB8AC3E}">
        <p14:creationId xmlns:p14="http://schemas.microsoft.com/office/powerpoint/2010/main" val="341168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4326"/>
            <a:ext cx="7886700" cy="586929"/>
          </a:xfrm>
        </p:spPr>
        <p:txBody>
          <a:bodyPr>
            <a:normAutofit fontScale="90000"/>
          </a:bodyPr>
          <a:lstStyle/>
          <a:p>
            <a:r>
              <a:rPr lang="en-US" b="1" dirty="0">
                <a:solidFill>
                  <a:schemeClr val="accent5">
                    <a:lumMod val="50000"/>
                  </a:schemeClr>
                </a:solidFill>
              </a:rPr>
              <a:t>More markers of second feature   </a:t>
            </a:r>
          </a:p>
        </p:txBody>
      </p:sp>
      <p:sp>
        <p:nvSpPr>
          <p:cNvPr id="5" name="Content Placeholder 4"/>
          <p:cNvSpPr>
            <a:spLocks noGrp="1"/>
          </p:cNvSpPr>
          <p:nvPr>
            <p:ph idx="1"/>
          </p:nvPr>
        </p:nvSpPr>
        <p:spPr>
          <a:xfrm>
            <a:off x="766499" y="2428407"/>
            <a:ext cx="7637137" cy="3810226"/>
          </a:xfrm>
        </p:spPr>
        <p:txBody>
          <a:bodyPr>
            <a:normAutofit fontScale="25000" lnSpcReduction="20000"/>
          </a:bodyPr>
          <a:lstStyle/>
          <a:p>
            <a:pPr marL="0" indent="0">
              <a:lnSpc>
                <a:spcPct val="110000"/>
              </a:lnSpc>
              <a:buNone/>
            </a:pPr>
            <a:r>
              <a:rPr lang="en-CA" sz="12800" dirty="0"/>
              <a:t>More markers: where organization …</a:t>
            </a:r>
          </a:p>
          <a:p>
            <a:pPr lvl="1" indent="-457200">
              <a:lnSpc>
                <a:spcPct val="110000"/>
              </a:lnSpc>
              <a:spcBef>
                <a:spcPts val="1000"/>
              </a:spcBef>
            </a:pPr>
            <a:r>
              <a:rPr lang="en-CA" sz="9600" dirty="0"/>
              <a:t>has proper policies and practices in place on key ethical issues – for example, on client confidentiality and a code of conduct </a:t>
            </a:r>
          </a:p>
          <a:p>
            <a:pPr lvl="1" indent="-457200">
              <a:lnSpc>
                <a:spcPct val="110000"/>
              </a:lnSpc>
              <a:spcBef>
                <a:spcPts val="1000"/>
              </a:spcBef>
            </a:pPr>
            <a:r>
              <a:rPr lang="en-CA" sz="9600" dirty="0"/>
              <a:t>has a complaints policy, accessible to clients and monitored and responded to appropriately</a:t>
            </a:r>
          </a:p>
          <a:p>
            <a:pPr lvl="1" indent="-457200">
              <a:lnSpc>
                <a:spcPct val="110000"/>
              </a:lnSpc>
              <a:spcBef>
                <a:spcPts val="1000"/>
              </a:spcBef>
            </a:pPr>
            <a:r>
              <a:rPr lang="en-CA" sz="9600" dirty="0"/>
              <a:t>has a liability insurance policy in place that provides for compensation to clients in the event of negligence</a:t>
            </a:r>
          </a:p>
          <a:p>
            <a:pPr marL="457200" lvl="1" indent="-457200">
              <a:spcBef>
                <a:spcPts val="1000"/>
              </a:spcBef>
            </a:pPr>
            <a:endParaRPr lang="en-CA" sz="36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14</a:t>
            </a:fld>
            <a:endParaRPr lang="en-CA"/>
          </a:p>
        </p:txBody>
      </p:sp>
      <p:pic>
        <p:nvPicPr>
          <p:cNvPr id="6" name="Picture 5" descr="Header for markers for Feature 2: Community justice helpers work within a not-for-profit organization and ethical infrastructure">
            <a:extLst>
              <a:ext uri="{FF2B5EF4-FFF2-40B4-BE49-F238E27FC236}">
                <a16:creationId xmlns="" xmlns:a16="http://schemas.microsoft.com/office/drawing/2014/main" id="{5C40F92B-14C6-634F-BFA2-4B3083400D90}"/>
              </a:ext>
            </a:extLst>
          </p:cNvPr>
          <p:cNvPicPr/>
          <p:nvPr/>
        </p:nvPicPr>
        <p:blipFill>
          <a:blip r:embed="rId3"/>
          <a:stretch>
            <a:fillRect/>
          </a:stretch>
        </p:blipFill>
        <p:spPr>
          <a:xfrm>
            <a:off x="628649" y="824459"/>
            <a:ext cx="7886699" cy="1274163"/>
          </a:xfrm>
          <a:prstGeom prst="rect">
            <a:avLst/>
          </a:prstGeom>
        </p:spPr>
      </p:pic>
    </p:spTree>
    <p:extLst>
      <p:ext uri="{BB962C8B-B14F-4D97-AF65-F5344CB8AC3E}">
        <p14:creationId xmlns:p14="http://schemas.microsoft.com/office/powerpoint/2010/main" val="92011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11" y="837493"/>
            <a:ext cx="7886700" cy="854410"/>
          </a:xfrm>
        </p:spPr>
        <p:txBody>
          <a:bodyPr>
            <a:normAutofit/>
          </a:bodyPr>
          <a:lstStyle/>
          <a:p>
            <a:endParaRPr lang="en-US" dirty="0">
              <a:solidFill>
                <a:schemeClr val="accent5">
                  <a:lumMod val="50000"/>
                </a:schemeClr>
              </a:solidFill>
              <a:latin typeface="+mn-lt"/>
            </a:endParaRPr>
          </a:p>
        </p:txBody>
      </p:sp>
      <p:sp>
        <p:nvSpPr>
          <p:cNvPr id="5" name="Content Placeholder 4"/>
          <p:cNvSpPr>
            <a:spLocks noGrp="1"/>
          </p:cNvSpPr>
          <p:nvPr>
            <p:ph idx="1"/>
          </p:nvPr>
        </p:nvSpPr>
        <p:spPr>
          <a:xfrm>
            <a:off x="802107" y="2173574"/>
            <a:ext cx="7554052" cy="3993836"/>
          </a:xfrm>
        </p:spPr>
        <p:txBody>
          <a:bodyPr>
            <a:normAutofit fontScale="85000" lnSpcReduction="20000"/>
          </a:bodyPr>
          <a:lstStyle/>
          <a:p>
            <a:pPr marL="0" lvl="1" indent="0">
              <a:lnSpc>
                <a:spcPct val="110000"/>
              </a:lnSpc>
              <a:spcBef>
                <a:spcPts val="1000"/>
              </a:spcBef>
              <a:buFont typeface="Arial" panose="020B0604020202020204" pitchFamily="34" charset="0"/>
              <a:buNone/>
            </a:pPr>
            <a:r>
              <a:rPr lang="en-CA" sz="2800" dirty="0"/>
              <a:t>Markers: ‘Holistic’ support means … </a:t>
            </a:r>
          </a:p>
          <a:p>
            <a:pPr marL="457200" lvl="1" indent="-233363">
              <a:lnSpc>
                <a:spcPct val="110000"/>
              </a:lnSpc>
              <a:spcBef>
                <a:spcPts val="1000"/>
              </a:spcBef>
            </a:pPr>
            <a:r>
              <a:rPr lang="en-CA" sz="2600" dirty="0"/>
              <a:t>Awareness of:</a:t>
            </a:r>
          </a:p>
          <a:p>
            <a:pPr marL="895350" lvl="1" indent="-403225">
              <a:lnSpc>
                <a:spcPct val="110000"/>
              </a:lnSpc>
              <a:buFont typeface="Courier New" panose="02070309020205020404" pitchFamily="49" charset="0"/>
              <a:buChar char="o"/>
            </a:pPr>
            <a:r>
              <a:rPr lang="en-CA" dirty="0"/>
              <a:t>Multi-dimensionality of problems;</a:t>
            </a:r>
          </a:p>
          <a:p>
            <a:pPr marL="895350" lvl="1" indent="-403225">
              <a:lnSpc>
                <a:spcPct val="110000"/>
              </a:lnSpc>
              <a:buFont typeface="Courier New" panose="02070309020205020404" pitchFamily="49" charset="0"/>
              <a:buChar char="o"/>
            </a:pPr>
            <a:r>
              <a:rPr lang="en-CA" dirty="0"/>
              <a:t>Social context of clients’ lives;</a:t>
            </a:r>
          </a:p>
          <a:p>
            <a:pPr marL="895350" lvl="1" indent="-403225">
              <a:lnSpc>
                <a:spcPct val="110000"/>
              </a:lnSpc>
              <a:buFont typeface="Courier New" panose="02070309020205020404" pitchFamily="49" charset="0"/>
              <a:buChar char="o"/>
            </a:pPr>
            <a:r>
              <a:rPr lang="en-CA" dirty="0"/>
              <a:t>Levels and types of specialization or expertise required;</a:t>
            </a:r>
          </a:p>
          <a:p>
            <a:pPr marL="895350" lvl="1" indent="-403225">
              <a:lnSpc>
                <a:spcPct val="110000"/>
              </a:lnSpc>
              <a:buFont typeface="Courier New" panose="02070309020205020404" pitchFamily="49" charset="0"/>
              <a:buChar char="o"/>
            </a:pPr>
            <a:r>
              <a:rPr lang="en-CA" dirty="0"/>
              <a:t>Need for and availability of targeted, timely and joined-up services;</a:t>
            </a:r>
          </a:p>
          <a:p>
            <a:pPr marL="895350" lvl="1" indent="-403225">
              <a:lnSpc>
                <a:spcPct val="110000"/>
              </a:lnSpc>
              <a:buFont typeface="Courier New" panose="02070309020205020404" pitchFamily="49" charset="0"/>
              <a:buChar char="o"/>
            </a:pPr>
            <a:r>
              <a:rPr lang="en-CA" dirty="0"/>
              <a:t>Barriers to accessing other potential providers of assistance in the community (incl. lawyers); and</a:t>
            </a:r>
          </a:p>
          <a:p>
            <a:pPr marL="895350" lvl="1" indent="-403225">
              <a:lnSpc>
                <a:spcPct val="110000"/>
              </a:lnSpc>
              <a:buFont typeface="Courier New" panose="02070309020205020404" pitchFamily="49" charset="0"/>
              <a:buChar char="o"/>
            </a:pPr>
            <a:r>
              <a:rPr lang="en-CA" dirty="0"/>
              <a:t>Follow-up and longer-term support available from the organization or from others</a:t>
            </a:r>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15</a:t>
            </a:fld>
            <a:endParaRPr lang="en-CA"/>
          </a:p>
        </p:txBody>
      </p:sp>
      <p:pic>
        <p:nvPicPr>
          <p:cNvPr id="6" name="Picture 5" descr="Header for markers for Feature 3: Community justice helpers provide holistic support">
            <a:extLst>
              <a:ext uri="{FF2B5EF4-FFF2-40B4-BE49-F238E27FC236}">
                <a16:creationId xmlns="" xmlns:a16="http://schemas.microsoft.com/office/drawing/2014/main" id="{B9165C96-52B6-B94B-9346-4A1386194F89}"/>
              </a:ext>
            </a:extLst>
          </p:cNvPr>
          <p:cNvPicPr/>
          <p:nvPr/>
        </p:nvPicPr>
        <p:blipFill>
          <a:blip r:embed="rId3"/>
          <a:stretch>
            <a:fillRect/>
          </a:stretch>
        </p:blipFill>
        <p:spPr>
          <a:xfrm>
            <a:off x="604911" y="837493"/>
            <a:ext cx="7910438" cy="1111228"/>
          </a:xfrm>
          <a:prstGeom prst="rect">
            <a:avLst/>
          </a:prstGeom>
        </p:spPr>
      </p:pic>
    </p:spTree>
    <p:extLst>
      <p:ext uri="{BB962C8B-B14F-4D97-AF65-F5344CB8AC3E}">
        <p14:creationId xmlns:p14="http://schemas.microsoft.com/office/powerpoint/2010/main" val="346660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11" y="837493"/>
            <a:ext cx="7886700" cy="854410"/>
          </a:xfrm>
        </p:spPr>
        <p:txBody>
          <a:bodyPr>
            <a:normAutofit/>
          </a:bodyPr>
          <a:lstStyle/>
          <a:p>
            <a:endParaRPr lang="en-US" dirty="0">
              <a:solidFill>
                <a:schemeClr val="accent5">
                  <a:lumMod val="50000"/>
                </a:schemeClr>
              </a:solidFill>
              <a:latin typeface="+mn-lt"/>
            </a:endParaRPr>
          </a:p>
        </p:txBody>
      </p:sp>
      <p:sp>
        <p:nvSpPr>
          <p:cNvPr id="5" name="Content Placeholder 4"/>
          <p:cNvSpPr>
            <a:spLocks noGrp="1"/>
          </p:cNvSpPr>
          <p:nvPr>
            <p:ph idx="1"/>
          </p:nvPr>
        </p:nvSpPr>
        <p:spPr>
          <a:xfrm>
            <a:off x="802107" y="2158584"/>
            <a:ext cx="7554052" cy="4008826"/>
          </a:xfrm>
        </p:spPr>
        <p:txBody>
          <a:bodyPr>
            <a:normAutofit/>
          </a:bodyPr>
          <a:lstStyle/>
          <a:p>
            <a:pPr marL="0" lvl="1" indent="0">
              <a:lnSpc>
                <a:spcPct val="110000"/>
              </a:lnSpc>
              <a:spcBef>
                <a:spcPts val="1000"/>
              </a:spcBef>
              <a:buFont typeface="Arial" panose="020B0604020202020204" pitchFamily="34" charset="0"/>
              <a:buNone/>
            </a:pPr>
            <a:r>
              <a:rPr lang="en-CA" sz="3200" dirty="0"/>
              <a:t>More markers</a:t>
            </a:r>
            <a:r>
              <a:rPr lang="en-CA" sz="2800" dirty="0"/>
              <a:t>: ‘holistic’ support also means …</a:t>
            </a:r>
          </a:p>
          <a:p>
            <a:pPr marL="457200" lvl="1" indent="-457200">
              <a:lnSpc>
                <a:spcPct val="100000"/>
              </a:lnSpc>
              <a:spcBef>
                <a:spcPts val="1000"/>
              </a:spcBef>
            </a:pPr>
            <a:r>
              <a:rPr lang="en-CA" dirty="0"/>
              <a:t>Addressing community justice needs that are frequently unmet or underserved by licensed legal professionals available and accessible in the community</a:t>
            </a:r>
          </a:p>
          <a:p>
            <a:pPr marL="457200" lvl="1" indent="-457200">
              <a:lnSpc>
                <a:spcPct val="100000"/>
              </a:lnSpc>
              <a:spcBef>
                <a:spcPts val="1000"/>
              </a:spcBef>
            </a:pPr>
            <a:r>
              <a:rPr lang="en-CA" dirty="0"/>
              <a:t>Connecting to and supporting good quality legal services from local licensed legal service providers, where such services are available and accessible to people in the community</a:t>
            </a:r>
            <a:endParaRPr lang="en-CA" sz="2800" dirty="0"/>
          </a:p>
          <a:p>
            <a:pPr marL="457200" lvl="1" indent="-457200">
              <a:lnSpc>
                <a:spcPct val="110000"/>
              </a:lnSpc>
              <a:spcBef>
                <a:spcPts val="1000"/>
              </a:spcBef>
            </a:pPr>
            <a:endParaRPr lang="en-CA" sz="28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16</a:t>
            </a:fld>
            <a:endParaRPr lang="en-CA"/>
          </a:p>
        </p:txBody>
      </p:sp>
      <p:pic>
        <p:nvPicPr>
          <p:cNvPr id="6" name="Picture 5" descr="Header for markers for Feature 3: Community justice helpers provide holistic support">
            <a:extLst>
              <a:ext uri="{FF2B5EF4-FFF2-40B4-BE49-F238E27FC236}">
                <a16:creationId xmlns="" xmlns:a16="http://schemas.microsoft.com/office/drawing/2014/main" id="{FCBE6C2F-E54E-9548-89F7-5A78AEC9EBCD}"/>
              </a:ext>
            </a:extLst>
          </p:cNvPr>
          <p:cNvPicPr/>
          <p:nvPr/>
        </p:nvPicPr>
        <p:blipFill>
          <a:blip r:embed="rId3"/>
          <a:stretch>
            <a:fillRect/>
          </a:stretch>
        </p:blipFill>
        <p:spPr>
          <a:xfrm>
            <a:off x="604911" y="837493"/>
            <a:ext cx="7910438" cy="1111228"/>
          </a:xfrm>
          <a:prstGeom prst="rect">
            <a:avLst/>
          </a:prstGeom>
        </p:spPr>
      </p:pic>
    </p:spTree>
    <p:extLst>
      <p:ext uri="{BB962C8B-B14F-4D97-AF65-F5344CB8AC3E}">
        <p14:creationId xmlns:p14="http://schemas.microsoft.com/office/powerpoint/2010/main" val="259836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11" y="973355"/>
            <a:ext cx="7956064" cy="718548"/>
          </a:xfrm>
        </p:spPr>
        <p:txBody>
          <a:bodyPr>
            <a:normAutofit/>
          </a:bodyPr>
          <a:lstStyle/>
          <a:p>
            <a:r>
              <a:rPr lang="en-US" dirty="0">
                <a:solidFill>
                  <a:schemeClr val="accent5">
                    <a:lumMod val="50000"/>
                  </a:schemeClr>
                </a:solidFill>
                <a:latin typeface="+mn-lt"/>
              </a:rPr>
              <a:t>Overarching recommendations</a:t>
            </a:r>
          </a:p>
        </p:txBody>
      </p:sp>
      <p:sp>
        <p:nvSpPr>
          <p:cNvPr id="5" name="Content Placeholder 4"/>
          <p:cNvSpPr>
            <a:spLocks noGrp="1"/>
          </p:cNvSpPr>
          <p:nvPr>
            <p:ph idx="1"/>
          </p:nvPr>
        </p:nvSpPr>
        <p:spPr>
          <a:xfrm>
            <a:off x="802107" y="1899230"/>
            <a:ext cx="7554052" cy="4268180"/>
          </a:xfrm>
        </p:spPr>
        <p:txBody>
          <a:bodyPr>
            <a:noAutofit/>
          </a:bodyPr>
          <a:lstStyle/>
          <a:p>
            <a:pPr marL="457200" lvl="1" indent="-457200">
              <a:spcBef>
                <a:spcPts val="1000"/>
              </a:spcBef>
            </a:pPr>
            <a:r>
              <a:rPr lang="en-CA" sz="2200" dirty="0"/>
              <a:t>Community justice help should be recognized as an important and valid component of the broader ecosystem of access to justice services</a:t>
            </a:r>
          </a:p>
          <a:p>
            <a:pPr marL="914400" lvl="2" indent="-457200">
              <a:spcBef>
                <a:spcPts val="1000"/>
              </a:spcBef>
            </a:pPr>
            <a:r>
              <a:rPr lang="en-CA" sz="2200" dirty="0"/>
              <a:t>Ecosystem includes a well-resourced legal aid system and, in Ontario, community-based legal clinics </a:t>
            </a:r>
          </a:p>
          <a:p>
            <a:pPr marL="457200" lvl="1" indent="-457200">
              <a:spcBef>
                <a:spcPts val="1000"/>
              </a:spcBef>
            </a:pPr>
            <a:r>
              <a:rPr lang="en-CA" sz="2200" dirty="0"/>
              <a:t>Ontario’s regulator should recognize and confirm that community justice help is permitted under its rules</a:t>
            </a:r>
          </a:p>
          <a:p>
            <a:pPr marL="457200" lvl="1" indent="-457200">
              <a:spcBef>
                <a:spcPts val="1000"/>
              </a:spcBef>
            </a:pPr>
            <a:r>
              <a:rPr lang="en-CA" sz="2200" dirty="0"/>
              <a:t>Practical tools and resources should be developed to support this work, led by organizations providing community justice help working in partnership with legal organizations</a:t>
            </a:r>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17</a:t>
            </a:fld>
            <a:endParaRPr lang="en-CA"/>
          </a:p>
        </p:txBody>
      </p:sp>
    </p:spTree>
    <p:extLst>
      <p:ext uri="{BB962C8B-B14F-4D97-AF65-F5344CB8AC3E}">
        <p14:creationId xmlns:p14="http://schemas.microsoft.com/office/powerpoint/2010/main" val="2288424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5" y="798165"/>
            <a:ext cx="7886700" cy="718548"/>
          </a:xfrm>
        </p:spPr>
        <p:txBody>
          <a:bodyPr>
            <a:normAutofit/>
          </a:bodyPr>
          <a:lstStyle/>
          <a:p>
            <a:r>
              <a:rPr lang="en-US" dirty="0" smtClean="0">
                <a:solidFill>
                  <a:schemeClr val="accent5">
                    <a:lumMod val="50000"/>
                  </a:schemeClr>
                </a:solidFill>
                <a:latin typeface="+mn-lt"/>
              </a:rPr>
              <a:t>Some next </a:t>
            </a:r>
            <a:r>
              <a:rPr lang="en-US" dirty="0">
                <a:solidFill>
                  <a:schemeClr val="accent5">
                    <a:lumMod val="50000"/>
                  </a:schemeClr>
                </a:solidFill>
                <a:latin typeface="+mn-lt"/>
              </a:rPr>
              <a:t>steps </a:t>
            </a:r>
          </a:p>
        </p:txBody>
      </p:sp>
      <p:sp>
        <p:nvSpPr>
          <p:cNvPr id="5" name="Content Placeholder 4"/>
          <p:cNvSpPr>
            <a:spLocks noGrp="1"/>
          </p:cNvSpPr>
          <p:nvPr>
            <p:ph idx="1"/>
          </p:nvPr>
        </p:nvSpPr>
        <p:spPr>
          <a:xfrm>
            <a:off x="729116" y="1649716"/>
            <a:ext cx="7554052" cy="4576092"/>
          </a:xfrm>
        </p:spPr>
        <p:txBody>
          <a:bodyPr>
            <a:noAutofit/>
          </a:bodyPr>
          <a:lstStyle/>
          <a:p>
            <a:pPr marL="457200" lvl="1" indent="-457200">
              <a:spcBef>
                <a:spcPts val="1000"/>
              </a:spcBef>
            </a:pPr>
            <a:r>
              <a:rPr lang="en-CA" dirty="0" smtClean="0"/>
              <a:t>Complete literature review exploring shift towards community justice help, funded by DOJ (early 2021) </a:t>
            </a:r>
          </a:p>
          <a:p>
            <a:pPr marL="457200" lvl="1" indent="-457200">
              <a:spcBef>
                <a:spcPts val="1000"/>
              </a:spcBef>
            </a:pPr>
            <a:r>
              <a:rPr lang="en-CA" dirty="0" smtClean="0"/>
              <a:t>Gather </a:t>
            </a:r>
            <a:r>
              <a:rPr lang="en-CA" dirty="0"/>
              <a:t>feedback on the Discussion Paper </a:t>
            </a:r>
          </a:p>
          <a:p>
            <a:pPr marL="457200" lvl="1" indent="-457200">
              <a:spcBef>
                <a:spcPts val="1000"/>
              </a:spcBef>
            </a:pPr>
            <a:r>
              <a:rPr lang="en-CA" dirty="0" smtClean="0"/>
              <a:t>Consult </a:t>
            </a:r>
            <a:r>
              <a:rPr lang="en-CA" dirty="0"/>
              <a:t>with interested community organizations/ sectors about next steps, for example:  </a:t>
            </a:r>
          </a:p>
          <a:p>
            <a:pPr marL="914400" lvl="2" indent="-457200">
              <a:spcBef>
                <a:spcPts val="1000"/>
              </a:spcBef>
            </a:pPr>
            <a:r>
              <a:rPr lang="en-CA" dirty="0"/>
              <a:t>More research / scans on particular aspects (existing quality assurance mechanisms/ regimes?)</a:t>
            </a:r>
          </a:p>
          <a:p>
            <a:pPr marL="914400" lvl="2" indent="-457200">
              <a:spcBef>
                <a:spcPts val="1000"/>
              </a:spcBef>
            </a:pPr>
            <a:r>
              <a:rPr lang="en-CA" dirty="0"/>
              <a:t>Collect “best practices” currently in place for training, supervising, mentoring community justice helpers</a:t>
            </a:r>
          </a:p>
          <a:p>
            <a:pPr marL="914400" lvl="2" indent="-457200">
              <a:spcBef>
                <a:spcPts val="1000"/>
              </a:spcBef>
            </a:pPr>
            <a:r>
              <a:rPr lang="en-CA" dirty="0"/>
              <a:t>Collect and review competency profiles in use in community sectors</a:t>
            </a:r>
          </a:p>
          <a:p>
            <a:pPr marL="914400" lvl="2" indent="-457200">
              <a:spcBef>
                <a:spcPts val="1000"/>
              </a:spcBef>
            </a:pPr>
            <a:r>
              <a:rPr lang="en-CA" dirty="0"/>
              <a:t>Collect and analyze relevant CJH program evaluations</a:t>
            </a:r>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18</a:t>
            </a:fld>
            <a:endParaRPr lang="en-CA"/>
          </a:p>
        </p:txBody>
      </p:sp>
    </p:spTree>
    <p:extLst>
      <p:ext uri="{BB962C8B-B14F-4D97-AF65-F5344CB8AC3E}">
        <p14:creationId xmlns:p14="http://schemas.microsoft.com/office/powerpoint/2010/main" val="307491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17" y="914959"/>
            <a:ext cx="7776295" cy="718548"/>
          </a:xfrm>
        </p:spPr>
        <p:txBody>
          <a:bodyPr>
            <a:normAutofit/>
          </a:bodyPr>
          <a:lstStyle/>
          <a:p>
            <a:r>
              <a:rPr lang="en-US" dirty="0">
                <a:solidFill>
                  <a:schemeClr val="accent5">
                    <a:lumMod val="50000"/>
                  </a:schemeClr>
                </a:solidFill>
                <a:latin typeface="+mn-lt"/>
              </a:rPr>
              <a:t>Engage and participate</a:t>
            </a:r>
          </a:p>
        </p:txBody>
      </p:sp>
      <p:sp>
        <p:nvSpPr>
          <p:cNvPr id="5" name="Content Placeholder 4"/>
          <p:cNvSpPr>
            <a:spLocks noGrp="1"/>
          </p:cNvSpPr>
          <p:nvPr>
            <p:ph idx="1"/>
          </p:nvPr>
        </p:nvSpPr>
        <p:spPr>
          <a:xfrm>
            <a:off x="714518" y="1854106"/>
            <a:ext cx="7554052" cy="4576092"/>
          </a:xfrm>
        </p:spPr>
        <p:txBody>
          <a:bodyPr>
            <a:noAutofit/>
          </a:bodyPr>
          <a:lstStyle/>
          <a:p>
            <a:pPr marL="457200" lvl="1" indent="-457200">
              <a:spcBef>
                <a:spcPts val="1000"/>
              </a:spcBef>
            </a:pPr>
            <a:r>
              <a:rPr lang="en-CA" sz="2800" dirty="0"/>
              <a:t>Send us feedback at </a:t>
            </a:r>
            <a:r>
              <a:rPr lang="en-CA" sz="2800" dirty="0">
                <a:hlinkClick r:id="rId3"/>
              </a:rPr>
              <a:t>communityjusticehelp@cleo.on.ca</a:t>
            </a:r>
            <a:r>
              <a:rPr lang="en-CA" sz="2800" dirty="0"/>
              <a:t> </a:t>
            </a:r>
          </a:p>
          <a:p>
            <a:pPr marL="457200" lvl="1" indent="-457200">
              <a:spcBef>
                <a:spcPts val="1000"/>
              </a:spcBef>
            </a:pPr>
            <a:r>
              <a:rPr lang="en-CA" sz="2800" dirty="0"/>
              <a:t>Law Society of Ontario is hosting roundtables </a:t>
            </a:r>
            <a:r>
              <a:rPr lang="mr-IN" sz="2800" dirty="0"/>
              <a:t>–</a:t>
            </a:r>
            <a:r>
              <a:rPr lang="en-CA" sz="2800" dirty="0"/>
              <a:t> coming soon! </a:t>
            </a:r>
            <a:r>
              <a:rPr lang="mr-IN" sz="2800" dirty="0"/>
              <a:t>–</a:t>
            </a:r>
            <a:r>
              <a:rPr lang="en-CA" sz="2800" dirty="0"/>
              <a:t> </a:t>
            </a:r>
            <a:r>
              <a:rPr lang="en-CA" sz="2800" dirty="0">
                <a:hlinkClick r:id="rId4"/>
              </a:rPr>
              <a:t>https://lso.ca/theactiongroup/home</a:t>
            </a:r>
            <a:endParaRPr lang="en-CA" sz="2800" dirty="0"/>
          </a:p>
          <a:p>
            <a:pPr marL="457200" lvl="1" indent="-457200">
              <a:spcBef>
                <a:spcPts val="1000"/>
              </a:spcBef>
            </a:pPr>
            <a:r>
              <a:rPr lang="en-CA" sz="2800" dirty="0" smtClean="0"/>
              <a:t>Visit </a:t>
            </a:r>
            <a:r>
              <a:rPr lang="en-CA" sz="2800" dirty="0"/>
              <a:t>CLEO Connect, Ontario’s hub that supports community justice helpers: </a:t>
            </a:r>
            <a:r>
              <a:rPr lang="en-CA" sz="2800" dirty="0">
                <a:hlinkClick r:id="rId5"/>
              </a:rPr>
              <a:t>https://</a:t>
            </a:r>
            <a:r>
              <a:rPr lang="en-CA" sz="2800" dirty="0" smtClean="0">
                <a:hlinkClick r:id="rId5"/>
              </a:rPr>
              <a:t>cleoconnect.ca</a:t>
            </a:r>
            <a:endParaRPr lang="en-CA" sz="28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19</a:t>
            </a:fld>
            <a:endParaRPr lang="en-CA"/>
          </a:p>
        </p:txBody>
      </p:sp>
    </p:spTree>
    <p:extLst>
      <p:ext uri="{BB962C8B-B14F-4D97-AF65-F5344CB8AC3E}">
        <p14:creationId xmlns:p14="http://schemas.microsoft.com/office/powerpoint/2010/main" val="181487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967349"/>
            <a:ext cx="7886700" cy="854410"/>
          </a:xfrm>
        </p:spPr>
        <p:txBody>
          <a:bodyPr>
            <a:normAutofit/>
          </a:bodyPr>
          <a:lstStyle/>
          <a:p>
            <a:r>
              <a:rPr lang="en-US" sz="4000" dirty="0">
                <a:solidFill>
                  <a:srgbClr val="203864"/>
                </a:solidFill>
                <a:latin typeface="+mn-lt"/>
              </a:rPr>
              <a:t>Our remarks today</a:t>
            </a:r>
          </a:p>
        </p:txBody>
      </p:sp>
      <p:sp>
        <p:nvSpPr>
          <p:cNvPr id="5" name="Content Placeholder 4"/>
          <p:cNvSpPr>
            <a:spLocks noGrp="1"/>
          </p:cNvSpPr>
          <p:nvPr>
            <p:ph idx="1"/>
          </p:nvPr>
        </p:nvSpPr>
        <p:spPr>
          <a:xfrm>
            <a:off x="1061357" y="3821759"/>
            <a:ext cx="6257925" cy="2780518"/>
          </a:xfrm>
        </p:spPr>
        <p:txBody>
          <a:bodyPr>
            <a:normAutofit/>
          </a:bodyPr>
          <a:lstStyle/>
          <a:p>
            <a:r>
              <a:rPr lang="en-US" sz="2400" dirty="0"/>
              <a:t>What is community justice help?</a:t>
            </a:r>
          </a:p>
          <a:p>
            <a:r>
              <a:rPr lang="en-US" sz="2400" dirty="0"/>
              <a:t>Why do we propose a ‘supporting and equipping’ approach? </a:t>
            </a:r>
          </a:p>
          <a:p>
            <a:r>
              <a:rPr lang="en-CA" sz="2400" dirty="0"/>
              <a:t>What are the specifics of our proposed approach?</a:t>
            </a:r>
          </a:p>
          <a:p>
            <a:pPr marL="0" indent="0">
              <a:buNone/>
            </a:pPr>
            <a:endParaRPr lang="en-US" dirty="0"/>
          </a:p>
          <a:p>
            <a:endParaRPr lang="en-US"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2</a:t>
            </a:fld>
            <a:endParaRPr lang="en-CA"/>
          </a:p>
        </p:txBody>
      </p:sp>
      <p:sp>
        <p:nvSpPr>
          <p:cNvPr id="6" name="TextBox 5">
            <a:extLst>
              <a:ext uri="{FF2B5EF4-FFF2-40B4-BE49-F238E27FC236}">
                <a16:creationId xmlns="" xmlns:a16="http://schemas.microsoft.com/office/drawing/2014/main" id="{CBDF97B0-4229-D34F-B054-1DBABE054057}"/>
              </a:ext>
            </a:extLst>
          </p:cNvPr>
          <p:cNvSpPr txBox="1"/>
          <p:nvPr/>
        </p:nvSpPr>
        <p:spPr>
          <a:xfrm>
            <a:off x="742950" y="990900"/>
            <a:ext cx="5536580" cy="707886"/>
          </a:xfrm>
          <a:prstGeom prst="rect">
            <a:avLst/>
          </a:prstGeom>
          <a:noFill/>
        </p:spPr>
        <p:txBody>
          <a:bodyPr wrap="none" rtlCol="0">
            <a:spAutoFit/>
          </a:bodyPr>
          <a:lstStyle/>
          <a:p>
            <a:r>
              <a:rPr lang="en-US" sz="4000" dirty="0">
                <a:solidFill>
                  <a:srgbClr val="203864"/>
                </a:solidFill>
              </a:rPr>
              <a:t>Our report proposes that:</a:t>
            </a:r>
            <a:endParaRPr lang="en-US" sz="4000" dirty="0"/>
          </a:p>
        </p:txBody>
      </p:sp>
      <p:sp>
        <p:nvSpPr>
          <p:cNvPr id="7" name="TextBox 6">
            <a:extLst>
              <a:ext uri="{FF2B5EF4-FFF2-40B4-BE49-F238E27FC236}">
                <a16:creationId xmlns="" xmlns:a16="http://schemas.microsoft.com/office/drawing/2014/main" id="{2B12D076-531D-0D41-BAD1-DECDC842B84B}"/>
              </a:ext>
            </a:extLst>
          </p:cNvPr>
          <p:cNvSpPr txBox="1"/>
          <p:nvPr/>
        </p:nvSpPr>
        <p:spPr>
          <a:xfrm>
            <a:off x="1061357" y="1698786"/>
            <a:ext cx="676181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Community justice help should be recognized and supported as a means of improving access to justice </a:t>
            </a:r>
          </a:p>
        </p:txBody>
      </p:sp>
    </p:spTree>
    <p:extLst>
      <p:ext uri="{BB962C8B-B14F-4D97-AF65-F5344CB8AC3E}">
        <p14:creationId xmlns:p14="http://schemas.microsoft.com/office/powerpoint/2010/main" val="2118338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17" y="710570"/>
            <a:ext cx="7776295" cy="718548"/>
          </a:xfrm>
        </p:spPr>
        <p:txBody>
          <a:bodyPr>
            <a:normAutofit fontScale="90000"/>
          </a:bodyPr>
          <a:lstStyle/>
          <a:p>
            <a:r>
              <a:rPr lang="en-US" dirty="0" smtClean="0">
                <a:solidFill>
                  <a:schemeClr val="accent5">
                    <a:lumMod val="50000"/>
                  </a:schemeClr>
                </a:solidFill>
                <a:latin typeface="+mn-lt"/>
              </a:rPr>
              <a:t/>
            </a:r>
            <a:br>
              <a:rPr lang="en-US" dirty="0" smtClean="0">
                <a:solidFill>
                  <a:schemeClr val="accent5">
                    <a:lumMod val="50000"/>
                  </a:schemeClr>
                </a:solidFill>
                <a:latin typeface="+mn-lt"/>
              </a:rPr>
            </a:br>
            <a:r>
              <a:rPr lang="en-US" dirty="0" smtClean="0">
                <a:solidFill>
                  <a:schemeClr val="accent5">
                    <a:lumMod val="50000"/>
                  </a:schemeClr>
                </a:solidFill>
                <a:latin typeface="+mn-lt"/>
              </a:rPr>
              <a:t>Discussion questions</a:t>
            </a:r>
            <a:br>
              <a:rPr lang="en-US" dirty="0" smtClean="0">
                <a:solidFill>
                  <a:schemeClr val="accent5">
                    <a:lumMod val="50000"/>
                  </a:schemeClr>
                </a:solidFill>
                <a:latin typeface="+mn-lt"/>
              </a:rPr>
            </a:br>
            <a:endParaRPr lang="en-US" dirty="0">
              <a:solidFill>
                <a:schemeClr val="accent5">
                  <a:lumMod val="50000"/>
                </a:schemeClr>
              </a:solidFill>
              <a:latin typeface="+mn-lt"/>
            </a:endParaRPr>
          </a:p>
        </p:txBody>
      </p:sp>
      <p:sp>
        <p:nvSpPr>
          <p:cNvPr id="5" name="Content Placeholder 4"/>
          <p:cNvSpPr>
            <a:spLocks noGrp="1"/>
          </p:cNvSpPr>
          <p:nvPr>
            <p:ph idx="1"/>
          </p:nvPr>
        </p:nvSpPr>
        <p:spPr>
          <a:xfrm>
            <a:off x="743715" y="1649716"/>
            <a:ext cx="7650298" cy="4576092"/>
          </a:xfrm>
        </p:spPr>
        <p:txBody>
          <a:bodyPr>
            <a:noAutofit/>
          </a:bodyPr>
          <a:lstStyle/>
          <a:p>
            <a:pPr marL="514350" indent="-514350">
              <a:buAutoNum type="arabicPeriod"/>
            </a:pPr>
            <a:r>
              <a:rPr lang="en-CA" sz="1800" dirty="0" smtClean="0"/>
              <a:t>What is missing in the proposed approach to community justice help?  What has not been considered?  </a:t>
            </a:r>
          </a:p>
          <a:p>
            <a:pPr marL="514350" indent="-514350">
              <a:buAutoNum type="arabicPeriod"/>
            </a:pPr>
            <a:r>
              <a:rPr lang="en-CA" sz="1800" dirty="0" smtClean="0"/>
              <a:t>The report lists several markers of good quality community justice help. Are there markers that you would add? Are there markers that stand out? </a:t>
            </a:r>
          </a:p>
          <a:p>
            <a:pPr marL="514350" lvl="0" indent="-514350">
              <a:buFont typeface="Arial" panose="020B0604020202020204" pitchFamily="34" charset="0"/>
              <a:buAutoNum type="arabicPeriod"/>
            </a:pPr>
            <a:r>
              <a:rPr lang="en-CA" sz="1800" dirty="0"/>
              <a:t>What types of </a:t>
            </a:r>
            <a:r>
              <a:rPr lang="en-CA" sz="1800" dirty="0" smtClean="0"/>
              <a:t>training and </a:t>
            </a:r>
            <a:r>
              <a:rPr lang="en-CA" sz="1800" dirty="0"/>
              <a:t>supports do you think are most needed by “community justice helpers” in Ontario? How can they be developed? Can you suggest any </a:t>
            </a:r>
            <a:r>
              <a:rPr lang="en-CA" sz="1800" dirty="0" smtClean="0"/>
              <a:t>current training </a:t>
            </a:r>
            <a:r>
              <a:rPr lang="en-CA" sz="1800" dirty="0"/>
              <a:t>or supports as examples? </a:t>
            </a:r>
            <a:endParaRPr lang="en-CA" sz="1800" dirty="0" smtClean="0"/>
          </a:p>
          <a:p>
            <a:pPr marL="457200" lvl="0" indent="-457200">
              <a:buAutoNum type="arabicPeriod" startAt="4"/>
            </a:pPr>
            <a:r>
              <a:rPr lang="en-CA" sz="1800" dirty="0"/>
              <a:t>Do you think a system for monitoring quality of “community justice help” needs to be put into place? If so, who should run it? If not, what approaches can be used to encourage or support a culture, network, or commitment to community justice help?</a:t>
            </a:r>
          </a:p>
          <a:p>
            <a:pPr marL="457200" lvl="0" indent="-457200">
              <a:buAutoNum type="arabicPeriod" startAt="4"/>
            </a:pPr>
            <a:r>
              <a:rPr lang="en-CA" sz="1800" dirty="0"/>
              <a:t>Are you aware of models in other fields, or in other jurisdictions, that promote and give some assurance of good quality in the provision of important services to the public? </a:t>
            </a:r>
          </a:p>
          <a:p>
            <a:pPr marL="0" indent="0">
              <a:buNone/>
            </a:pPr>
            <a:endParaRPr lang="en-CA" sz="1800" dirty="0"/>
          </a:p>
          <a:p>
            <a:pPr marL="514350" lvl="0" indent="-514350">
              <a:buFont typeface="Arial" panose="020B0604020202020204" pitchFamily="34" charset="0"/>
              <a:buAutoNum type="arabicPeriod"/>
            </a:pPr>
            <a:endParaRPr lang="en-CA" sz="1800" dirty="0"/>
          </a:p>
          <a:p>
            <a:pPr marL="0" indent="0">
              <a:buNone/>
            </a:pPr>
            <a:endParaRPr lang="en-CA" sz="18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20</a:t>
            </a:fld>
            <a:endParaRPr lang="en-CA"/>
          </a:p>
        </p:txBody>
      </p:sp>
    </p:spTree>
    <p:extLst>
      <p:ext uri="{BB962C8B-B14F-4D97-AF65-F5344CB8AC3E}">
        <p14:creationId xmlns:p14="http://schemas.microsoft.com/office/powerpoint/2010/main" val="258754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18" y="1002555"/>
            <a:ext cx="7776295" cy="718548"/>
          </a:xfrm>
        </p:spPr>
        <p:txBody>
          <a:bodyPr>
            <a:normAutofit/>
          </a:bodyPr>
          <a:lstStyle/>
          <a:p>
            <a:r>
              <a:rPr lang="en-US" dirty="0" smtClean="0">
                <a:solidFill>
                  <a:schemeClr val="accent5">
                    <a:lumMod val="50000"/>
                  </a:schemeClr>
                </a:solidFill>
                <a:latin typeface="+mn-lt"/>
              </a:rPr>
              <a:t>Community Justice Help papers </a:t>
            </a:r>
            <a:endParaRPr lang="en-US" dirty="0">
              <a:solidFill>
                <a:schemeClr val="accent5">
                  <a:lumMod val="50000"/>
                </a:schemeClr>
              </a:solidFill>
              <a:latin typeface="+mn-lt"/>
            </a:endParaRPr>
          </a:p>
        </p:txBody>
      </p:sp>
      <p:sp>
        <p:nvSpPr>
          <p:cNvPr id="5" name="Content Placeholder 4"/>
          <p:cNvSpPr>
            <a:spLocks noGrp="1"/>
          </p:cNvSpPr>
          <p:nvPr>
            <p:ph idx="1"/>
          </p:nvPr>
        </p:nvSpPr>
        <p:spPr>
          <a:xfrm>
            <a:off x="788306" y="2160690"/>
            <a:ext cx="7634903" cy="3518420"/>
          </a:xfrm>
        </p:spPr>
        <p:txBody>
          <a:bodyPr>
            <a:noAutofit/>
          </a:bodyPr>
          <a:lstStyle/>
          <a:p>
            <a:pPr marL="0" indent="0" fontAlgn="base">
              <a:buNone/>
            </a:pPr>
            <a:r>
              <a:rPr lang="en-CA" sz="2400" dirty="0" smtClean="0"/>
              <a:t>For background papers:  </a:t>
            </a:r>
            <a:endParaRPr lang="en-CA" sz="2400" dirty="0"/>
          </a:p>
          <a:p>
            <a:pPr lvl="0" fontAlgn="base"/>
            <a:r>
              <a:rPr lang="en-CA" sz="2400" u="sng" dirty="0">
                <a:hlinkClick r:id="rId3"/>
              </a:rPr>
              <a:t>Read the full report</a:t>
            </a:r>
            <a:r>
              <a:rPr lang="en-CA" sz="2400" dirty="0"/>
              <a:t>: “Community Justice Help: Advancing Community-Based Access to Justice”</a:t>
            </a:r>
          </a:p>
          <a:p>
            <a:pPr lvl="0" fontAlgn="base"/>
            <a:r>
              <a:rPr lang="en-CA" sz="2400" dirty="0"/>
              <a:t>Read a </a:t>
            </a:r>
            <a:r>
              <a:rPr lang="en-CA" sz="2400" u="sng" dirty="0">
                <a:hlinkClick r:id="rId4"/>
              </a:rPr>
              <a:t>summary of the full report</a:t>
            </a:r>
            <a:endParaRPr lang="en-CA" sz="2400" dirty="0"/>
          </a:p>
          <a:p>
            <a:pPr lvl="0" fontAlgn="base"/>
            <a:r>
              <a:rPr lang="en-CA" sz="2400" dirty="0"/>
              <a:t>View a </a:t>
            </a:r>
            <a:r>
              <a:rPr lang="en-CA" sz="2400" u="sng" dirty="0">
                <a:hlinkClick r:id="rId5"/>
              </a:rPr>
              <a:t>short version of the framework</a:t>
            </a:r>
            <a:endParaRPr lang="en-CA" sz="2400" dirty="0"/>
          </a:p>
          <a:p>
            <a:endParaRPr lang="en-CA" sz="2400" dirty="0" smtClean="0"/>
          </a:p>
          <a:p>
            <a:pPr marL="0" indent="0">
              <a:buNone/>
            </a:pPr>
            <a:r>
              <a:rPr lang="en-CA" sz="2400" dirty="0" smtClean="0"/>
              <a:t>Send feedback to </a:t>
            </a:r>
            <a:r>
              <a:rPr lang="en-CA" sz="2400" dirty="0" smtClean="0">
                <a:hlinkClick r:id="rId6"/>
              </a:rPr>
              <a:t>communityjusticehelp@cleo.on.ca</a:t>
            </a:r>
            <a:endParaRPr lang="en-CA" sz="2400" dirty="0" smtClean="0"/>
          </a:p>
          <a:p>
            <a:pPr marL="0" indent="0">
              <a:buNone/>
            </a:pPr>
            <a:endParaRPr lang="en-CA" sz="24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21</a:t>
            </a:fld>
            <a:endParaRPr lang="en-CA"/>
          </a:p>
        </p:txBody>
      </p:sp>
    </p:spTree>
    <p:extLst>
      <p:ext uri="{BB962C8B-B14F-4D97-AF65-F5344CB8AC3E}">
        <p14:creationId xmlns:p14="http://schemas.microsoft.com/office/powerpoint/2010/main" val="123705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8278" y="630983"/>
            <a:ext cx="7986902" cy="973921"/>
          </a:xfrm>
        </p:spPr>
        <p:txBody>
          <a:bodyPr>
            <a:normAutofit/>
          </a:bodyPr>
          <a:lstStyle/>
          <a:p>
            <a:pPr algn="ctr"/>
            <a:r>
              <a:rPr lang="en-US" dirty="0">
                <a:solidFill>
                  <a:srgbClr val="203864"/>
                </a:solidFill>
                <a:latin typeface="+mn-lt"/>
              </a:rPr>
              <a:t>THANK YOU! </a:t>
            </a:r>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22</a:t>
            </a:fld>
            <a:endParaRPr lang="en-CA"/>
          </a:p>
        </p:txBody>
      </p:sp>
      <p:sp>
        <p:nvSpPr>
          <p:cNvPr id="2" name="Rectangle 1"/>
          <p:cNvSpPr/>
          <p:nvPr/>
        </p:nvSpPr>
        <p:spPr>
          <a:xfrm>
            <a:off x="944496" y="1606043"/>
            <a:ext cx="7782560" cy="4832092"/>
          </a:xfrm>
          <a:prstGeom prst="rect">
            <a:avLst/>
          </a:prstGeom>
        </p:spPr>
        <p:txBody>
          <a:bodyPr wrap="square">
            <a:spAutoFit/>
          </a:bodyPr>
          <a:lstStyle/>
          <a:p>
            <a:pPr algn="ctr"/>
            <a:r>
              <a:rPr lang="en-CA" sz="2400" b="1" dirty="0">
                <a:latin typeface="Calibri" panose="020F0502020204030204" pitchFamily="34" charset="0"/>
              </a:rPr>
              <a:t>Julie Mathews</a:t>
            </a:r>
          </a:p>
          <a:p>
            <a:pPr algn="ctr"/>
            <a:r>
              <a:rPr lang="en-CA" sz="2400" b="1" dirty="0">
                <a:latin typeface="Calibri" panose="020F0502020204030204" pitchFamily="34" charset="0"/>
              </a:rPr>
              <a:t>CLEO Executive Director</a:t>
            </a:r>
          </a:p>
          <a:p>
            <a:pPr algn="ctr"/>
            <a:r>
              <a:rPr lang="en-CA" sz="2400" dirty="0">
                <a:latin typeface="Calibri" panose="020F0502020204030204" pitchFamily="34" charset="0"/>
                <a:hlinkClick r:id="rId3"/>
              </a:rPr>
              <a:t>julie.mathews@cleo.on.ca</a:t>
            </a:r>
            <a:r>
              <a:rPr lang="en-CA" sz="2400" dirty="0">
                <a:latin typeface="Calibri" panose="020F0502020204030204" pitchFamily="34" charset="0"/>
              </a:rPr>
              <a:t> OR</a:t>
            </a:r>
          </a:p>
          <a:p>
            <a:pPr algn="ctr"/>
            <a:r>
              <a:rPr lang="en-CA" sz="2400" dirty="0">
                <a:latin typeface="Calibri" panose="020F0502020204030204" pitchFamily="34" charset="0"/>
                <a:hlinkClick r:id="rId4"/>
              </a:rPr>
              <a:t>communityjusticehelp@cleo.on.ca</a:t>
            </a:r>
            <a:endParaRPr lang="en-CA" sz="2400" dirty="0">
              <a:latin typeface="Calibri" panose="020F0502020204030204" pitchFamily="34" charset="0"/>
            </a:endParaRPr>
          </a:p>
          <a:p>
            <a:pPr algn="ctr"/>
            <a:endParaRPr lang="en-CA" sz="2400" dirty="0">
              <a:latin typeface="Calibri" panose="020F0502020204030204" pitchFamily="34" charset="0"/>
            </a:endParaRPr>
          </a:p>
          <a:p>
            <a:pPr algn="ctr"/>
            <a:r>
              <a:rPr lang="en-CA" sz="2400" b="1" dirty="0">
                <a:latin typeface="Calibri" panose="020F0502020204030204" pitchFamily="34" charset="0"/>
              </a:rPr>
              <a:t>David Wiseman</a:t>
            </a:r>
          </a:p>
          <a:p>
            <a:pPr algn="ctr"/>
            <a:r>
              <a:rPr lang="en-CA" sz="2400" b="1" dirty="0">
                <a:latin typeface="Calibri" panose="020F0502020204030204" pitchFamily="34" charset="0"/>
              </a:rPr>
              <a:t>Professor </a:t>
            </a:r>
            <a:r>
              <a:rPr lang="en-CA" sz="2400" b="1" dirty="0" err="1">
                <a:latin typeface="Calibri" panose="020F0502020204030204" pitchFamily="34" charset="0"/>
              </a:rPr>
              <a:t>uOttawa</a:t>
            </a:r>
            <a:r>
              <a:rPr lang="en-CA" sz="2400" b="1" dirty="0">
                <a:latin typeface="Calibri" panose="020F0502020204030204" pitchFamily="34" charset="0"/>
              </a:rPr>
              <a:t> Faculty of Law</a:t>
            </a:r>
          </a:p>
          <a:p>
            <a:pPr lvl="1"/>
            <a:endParaRPr lang="en-CA" sz="2400" b="1" dirty="0">
              <a:latin typeface="Calibri" panose="020F0502020204030204" pitchFamily="34" charset="0"/>
            </a:endParaRPr>
          </a:p>
          <a:p>
            <a:pPr lvl="1"/>
            <a:r>
              <a:rPr lang="en-CA" sz="2400" dirty="0">
                <a:latin typeface="Calibri" panose="020F0502020204030204" pitchFamily="34" charset="0"/>
              </a:rPr>
              <a:t>More on community justice help (full report and summaries): </a:t>
            </a:r>
            <a:r>
              <a:rPr lang="en-CA" sz="2400" u="sng" dirty="0">
                <a:hlinkClick r:id="rId5"/>
              </a:rPr>
              <a:t> </a:t>
            </a:r>
          </a:p>
          <a:p>
            <a:pPr lvl="1"/>
            <a:r>
              <a:rPr lang="en-CA" sz="2000" dirty="0">
                <a:hlinkClick r:id="rId5"/>
              </a:rPr>
              <a:t>https://cleoconnect.ca/cleo-research/learn-about-community-justice-help/</a:t>
            </a:r>
            <a:endParaRPr lang="en-CA" sz="2000" b="1" dirty="0"/>
          </a:p>
          <a:p>
            <a:pPr algn="ctr"/>
            <a:r>
              <a:rPr lang="en-CA" sz="2800" dirty="0">
                <a:latin typeface="Calibri" panose="020F0502020204030204" pitchFamily="34" charset="0"/>
              </a:rPr>
              <a:t> </a:t>
            </a:r>
          </a:p>
        </p:txBody>
      </p:sp>
    </p:spTree>
    <p:extLst>
      <p:ext uri="{BB962C8B-B14F-4D97-AF65-F5344CB8AC3E}">
        <p14:creationId xmlns:p14="http://schemas.microsoft.com/office/powerpoint/2010/main" val="284741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7745"/>
            <a:ext cx="7886700" cy="1062783"/>
          </a:xfrm>
        </p:spPr>
        <p:txBody>
          <a:bodyPr>
            <a:normAutofit/>
          </a:bodyPr>
          <a:lstStyle/>
          <a:p>
            <a:r>
              <a:rPr lang="en-US" dirty="0">
                <a:solidFill>
                  <a:srgbClr val="203864"/>
                </a:solidFill>
                <a:latin typeface="+mn-lt"/>
              </a:rPr>
              <a:t>What is </a:t>
            </a:r>
            <a:r>
              <a:rPr lang="en-US" b="1" dirty="0">
                <a:solidFill>
                  <a:srgbClr val="203864"/>
                </a:solidFill>
                <a:latin typeface="+mn-lt"/>
              </a:rPr>
              <a:t>community justice help</a:t>
            </a:r>
            <a:r>
              <a:rPr lang="en-US" dirty="0">
                <a:solidFill>
                  <a:srgbClr val="203864"/>
                </a:solidFill>
                <a:latin typeface="+mn-lt"/>
              </a:rPr>
              <a:t>? </a:t>
            </a:r>
          </a:p>
        </p:txBody>
      </p:sp>
      <p:sp>
        <p:nvSpPr>
          <p:cNvPr id="5" name="Content Placeholder 4"/>
          <p:cNvSpPr>
            <a:spLocks noGrp="1"/>
          </p:cNvSpPr>
          <p:nvPr>
            <p:ph idx="1"/>
          </p:nvPr>
        </p:nvSpPr>
        <p:spPr>
          <a:xfrm>
            <a:off x="890216" y="2095500"/>
            <a:ext cx="7074248" cy="4451757"/>
          </a:xfrm>
        </p:spPr>
        <p:txBody>
          <a:bodyPr>
            <a:normAutofit/>
          </a:bodyPr>
          <a:lstStyle/>
          <a:p>
            <a:pPr marL="0" indent="0">
              <a:buNone/>
            </a:pPr>
            <a:r>
              <a:rPr lang="en-US" sz="3600" dirty="0"/>
              <a:t>The help provided by staff* in not-for-profit community-based organizations to people experiencing life-affecting problems with a law</a:t>
            </a:r>
            <a:r>
              <a:rPr lang="en-US" sz="3600"/>
              <a:t>-related element</a:t>
            </a:r>
            <a:r>
              <a:rPr lang="en-US" sz="3600" dirty="0"/>
              <a:t>.  </a:t>
            </a:r>
          </a:p>
          <a:p>
            <a:pPr marL="0" indent="0">
              <a:buNone/>
            </a:pPr>
            <a:endParaRPr lang="en-US" sz="3600" dirty="0"/>
          </a:p>
          <a:p>
            <a:pPr marL="0" indent="0" algn="r">
              <a:buNone/>
            </a:pPr>
            <a:r>
              <a:rPr lang="en-US" sz="2400" dirty="0"/>
              <a:t>* and volunteers trained and supervised by staff</a:t>
            </a:r>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3</a:t>
            </a:fld>
            <a:endParaRPr lang="en-CA"/>
          </a:p>
        </p:txBody>
      </p:sp>
    </p:spTree>
    <p:extLst>
      <p:ext uri="{BB962C8B-B14F-4D97-AF65-F5344CB8AC3E}">
        <p14:creationId xmlns:p14="http://schemas.microsoft.com/office/powerpoint/2010/main" val="3418414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4</a:t>
            </a:fld>
            <a:endParaRPr lang="en-CA"/>
          </a:p>
        </p:txBody>
      </p:sp>
      <p:sp>
        <p:nvSpPr>
          <p:cNvPr id="5" name="TextBox 4"/>
          <p:cNvSpPr txBox="1"/>
          <p:nvPr/>
        </p:nvSpPr>
        <p:spPr>
          <a:xfrm>
            <a:off x="323850" y="5811403"/>
            <a:ext cx="7696200" cy="646331"/>
          </a:xfrm>
          <a:prstGeom prst="rect">
            <a:avLst/>
          </a:prstGeom>
          <a:noFill/>
        </p:spPr>
        <p:txBody>
          <a:bodyPr wrap="square" rtlCol="0" anchor="t">
            <a:spAutoFit/>
          </a:bodyPr>
          <a:lstStyle/>
          <a:p>
            <a:endParaRPr lang="en-CA" sz="900" b="1" dirty="0">
              <a:ea typeface="+mn-lt"/>
              <a:cs typeface="+mn-lt"/>
            </a:endParaRPr>
          </a:p>
          <a:p>
            <a:r>
              <a:rPr lang="en-CA" sz="900" b="1" dirty="0">
                <a:ea typeface="+mn-lt"/>
                <a:cs typeface="+mn-lt"/>
              </a:rPr>
              <a:t>Study supported by the Law Foundation of Ontario</a:t>
            </a:r>
          </a:p>
          <a:p>
            <a:endParaRPr lang="en-CA" sz="900" dirty="0">
              <a:ea typeface="+mn-lt"/>
              <a:cs typeface="+mn-lt"/>
            </a:endParaRPr>
          </a:p>
          <a:p>
            <a:endParaRPr lang="en-CA" sz="900" dirty="0">
              <a:cs typeface="Calibri"/>
            </a:endParaRPr>
          </a:p>
        </p:txBody>
      </p:sp>
      <p:sp>
        <p:nvSpPr>
          <p:cNvPr id="10" name="TextBox 9">
            <a:extLst>
              <a:ext uri="{FF2B5EF4-FFF2-40B4-BE49-F238E27FC236}">
                <a16:creationId xmlns="" xmlns:a16="http://schemas.microsoft.com/office/drawing/2014/main" id="{9F272BE5-2B30-425E-94A2-3B210C8EB001}"/>
              </a:ext>
            </a:extLst>
          </p:cNvPr>
          <p:cNvSpPr txBox="1"/>
          <p:nvPr/>
        </p:nvSpPr>
        <p:spPr>
          <a:xfrm>
            <a:off x="673226" y="1696096"/>
            <a:ext cx="71499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92" y="992496"/>
            <a:ext cx="2826327" cy="36957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5736">
            <a:off x="2244751" y="1902424"/>
            <a:ext cx="2826327" cy="3657600"/>
          </a:xfrm>
          <a:prstGeom prst="rect">
            <a:avLst/>
          </a:prstGeom>
        </p:spPr>
      </p:pic>
      <p:sp>
        <p:nvSpPr>
          <p:cNvPr id="12" name="Title 1">
            <a:extLst>
              <a:ext uri="{FF2B5EF4-FFF2-40B4-BE49-F238E27FC236}">
                <a16:creationId xmlns="" xmlns:a16="http://schemas.microsoft.com/office/drawing/2014/main" id="{CCF271BE-7505-415A-85C3-8072DD0DE68C}"/>
              </a:ext>
            </a:extLst>
          </p:cNvPr>
          <p:cNvSpPr txBox="1">
            <a:spLocks/>
          </p:cNvSpPr>
          <p:nvPr/>
        </p:nvSpPr>
        <p:spPr>
          <a:xfrm>
            <a:off x="5323096" y="2277700"/>
            <a:ext cx="3503979" cy="121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05073"/>
                </a:solidFill>
                <a:latin typeface="Trebuchet MS" panose="020B0603020202020204" pitchFamily="34" charset="0"/>
              </a:rPr>
              <a:t>Trusted Help</a:t>
            </a:r>
            <a:endParaRPr lang="en-CA" dirty="0">
              <a:solidFill>
                <a:srgbClr val="205073"/>
              </a:solidFill>
              <a:latin typeface="Trebuchet MS" panose="020B0603020202020204" pitchFamily="34" charset="0"/>
            </a:endParaRPr>
          </a:p>
        </p:txBody>
      </p:sp>
      <p:sp>
        <p:nvSpPr>
          <p:cNvPr id="13" name="Subtitle 2">
            <a:extLst>
              <a:ext uri="{FF2B5EF4-FFF2-40B4-BE49-F238E27FC236}">
                <a16:creationId xmlns="" xmlns:a16="http://schemas.microsoft.com/office/drawing/2014/main" id="{C281186C-F213-438C-8045-89EDF7F3A2EA}"/>
              </a:ext>
            </a:extLst>
          </p:cNvPr>
          <p:cNvSpPr txBox="1">
            <a:spLocks/>
          </p:cNvSpPr>
          <p:nvPr/>
        </p:nvSpPr>
        <p:spPr>
          <a:xfrm>
            <a:off x="5010864" y="3427021"/>
            <a:ext cx="3595253" cy="2419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45000"/>
              </a:lnSpc>
              <a:spcBef>
                <a:spcPts val="0"/>
              </a:spcBef>
              <a:buNone/>
            </a:pPr>
            <a:r>
              <a:rPr lang="en-CA" sz="1700" b="1" dirty="0">
                <a:latin typeface="Trebuchet MS" panose="020B0603020202020204" pitchFamily="34" charset="0"/>
                <a:cs typeface="Calibri" panose="020F0502020204030204" pitchFamily="34" charset="0"/>
              </a:rPr>
              <a:t>Community workers as trusted intermediaries who help people</a:t>
            </a:r>
            <a:br>
              <a:rPr lang="en-CA" sz="1700" b="1" dirty="0">
                <a:latin typeface="Trebuchet MS" panose="020B0603020202020204" pitchFamily="34" charset="0"/>
                <a:cs typeface="Calibri" panose="020F0502020204030204" pitchFamily="34" charset="0"/>
              </a:rPr>
            </a:br>
            <a:r>
              <a:rPr lang="en-CA" sz="1700" b="1" dirty="0">
                <a:latin typeface="Trebuchet MS" panose="020B0603020202020204" pitchFamily="34" charset="0"/>
                <a:cs typeface="Calibri" panose="020F0502020204030204" pitchFamily="34" charset="0"/>
              </a:rPr>
              <a:t>with legal problems</a:t>
            </a:r>
          </a:p>
          <a:p>
            <a:pPr marL="0" indent="0" algn="r">
              <a:lnSpc>
                <a:spcPct val="145000"/>
              </a:lnSpc>
              <a:spcBef>
                <a:spcPts val="0"/>
              </a:spcBef>
              <a:buNone/>
            </a:pPr>
            <a:endParaRPr lang="en-CA" sz="1700" b="1" dirty="0">
              <a:latin typeface="Trebuchet MS" panose="020B0603020202020204" pitchFamily="34" charset="0"/>
              <a:cs typeface="Calibri" panose="020F0502020204030204" pitchFamily="34" charset="0"/>
            </a:endParaRPr>
          </a:p>
          <a:p>
            <a:pPr marL="457200" lvl="1" indent="0" algn="r">
              <a:buNone/>
            </a:pPr>
            <a:r>
              <a:rPr lang="en-US" sz="1600" u="sng" dirty="0">
                <a:hlinkClick r:id="rId5"/>
              </a:rPr>
              <a:t>https://lawfoundation.on.ca/news/legal-help-on-the-frontlines/</a:t>
            </a:r>
            <a:endParaRPr lang="en-CA" sz="1600" dirty="0"/>
          </a:p>
          <a:p>
            <a:endParaRPr lang="en-CA" dirty="0"/>
          </a:p>
        </p:txBody>
      </p:sp>
    </p:spTree>
    <p:extLst>
      <p:ext uri="{BB962C8B-B14F-4D97-AF65-F5344CB8AC3E}">
        <p14:creationId xmlns:p14="http://schemas.microsoft.com/office/powerpoint/2010/main" val="386208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5</a:t>
            </a:fld>
            <a:endParaRPr lang="en-CA"/>
          </a:p>
        </p:txBody>
      </p:sp>
      <p:graphicFrame>
        <p:nvGraphicFramePr>
          <p:cNvPr id="11" name="Object 10"/>
          <p:cNvGraphicFramePr>
            <a:graphicFrameLocks noChangeAspect="1"/>
          </p:cNvGraphicFramePr>
          <p:nvPr>
            <p:extLst/>
          </p:nvPr>
        </p:nvGraphicFramePr>
        <p:xfrm>
          <a:off x="1042737" y="748632"/>
          <a:ext cx="7140560" cy="4986421"/>
        </p:xfrm>
        <a:graphic>
          <a:graphicData uri="http://schemas.openxmlformats.org/presentationml/2006/ole">
            <mc:AlternateContent xmlns:mc="http://schemas.openxmlformats.org/markup-compatibility/2006">
              <mc:Choice xmlns:v="urn:schemas-microsoft-com:vml" Requires="v">
                <p:oleObj spid="_x0000_s1095" name="Document" r:id="rId4" imgW="5956300" imgH="3937000" progId="Word.Document.12">
                  <p:embed/>
                </p:oleObj>
              </mc:Choice>
              <mc:Fallback>
                <p:oleObj name="Document" r:id="rId4" imgW="5956300" imgH="3937000" progId="Word.Document.12">
                  <p:embed/>
                  <p:pic>
                    <p:nvPicPr>
                      <p:cNvPr id="11" name="Object 10"/>
                      <p:cNvPicPr/>
                      <p:nvPr/>
                    </p:nvPicPr>
                    <p:blipFill>
                      <a:blip r:embed="rId5"/>
                      <a:stretch>
                        <a:fillRect/>
                      </a:stretch>
                    </p:blipFill>
                    <p:spPr>
                      <a:xfrm>
                        <a:off x="1042737" y="748632"/>
                        <a:ext cx="7140560" cy="4986421"/>
                      </a:xfrm>
                      <a:prstGeom prst="rect">
                        <a:avLst/>
                      </a:prstGeom>
                    </p:spPr>
                  </p:pic>
                </p:oleObj>
              </mc:Fallback>
            </mc:AlternateContent>
          </a:graphicData>
        </a:graphic>
      </p:graphicFrame>
    </p:spTree>
    <p:extLst>
      <p:ext uri="{BB962C8B-B14F-4D97-AF65-F5344CB8AC3E}">
        <p14:creationId xmlns:p14="http://schemas.microsoft.com/office/powerpoint/2010/main" val="111629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6118"/>
            <a:ext cx="7886700" cy="854410"/>
          </a:xfrm>
        </p:spPr>
        <p:txBody>
          <a:bodyPr>
            <a:noAutofit/>
          </a:bodyPr>
          <a:lstStyle/>
          <a:p>
            <a:r>
              <a:rPr lang="en-US" sz="3200" dirty="0">
                <a:solidFill>
                  <a:srgbClr val="203864"/>
                </a:solidFill>
                <a:latin typeface="+mn-lt"/>
              </a:rPr>
              <a:t>Why a ‘support and equip’ approach to community justice help? </a:t>
            </a:r>
          </a:p>
        </p:txBody>
      </p:sp>
      <p:sp>
        <p:nvSpPr>
          <p:cNvPr id="5" name="Content Placeholder 4"/>
          <p:cNvSpPr>
            <a:spLocks noGrp="1"/>
          </p:cNvSpPr>
          <p:nvPr>
            <p:ph idx="1"/>
          </p:nvPr>
        </p:nvSpPr>
        <p:spPr>
          <a:xfrm>
            <a:off x="838294" y="2454336"/>
            <a:ext cx="7330966" cy="3779548"/>
          </a:xfrm>
        </p:spPr>
        <p:txBody>
          <a:bodyPr>
            <a:normAutofit/>
          </a:bodyPr>
          <a:lstStyle/>
          <a:p>
            <a:r>
              <a:rPr lang="en-US" dirty="0"/>
              <a:t>Community workers provide ‘</a:t>
            </a:r>
            <a:r>
              <a:rPr lang="en-US" u="sng" dirty="0"/>
              <a:t>good quality</a:t>
            </a:r>
            <a:r>
              <a:rPr lang="en-US" dirty="0"/>
              <a:t>’ help </a:t>
            </a:r>
          </a:p>
          <a:p>
            <a:r>
              <a:rPr lang="en-US" u="sng" dirty="0"/>
              <a:t>Often</a:t>
            </a:r>
            <a:r>
              <a:rPr lang="en-US" dirty="0"/>
              <a:t>: the only help that a person will access</a:t>
            </a:r>
          </a:p>
          <a:p>
            <a:r>
              <a:rPr lang="en-US" u="sng" dirty="0"/>
              <a:t>But</a:t>
            </a:r>
            <a:r>
              <a:rPr lang="en-US" dirty="0"/>
              <a:t>: </a:t>
            </a:r>
            <a:r>
              <a:rPr lang="en-US" dirty="0" smtClean="0"/>
              <a:t>some help is perceived</a:t>
            </a:r>
            <a:r>
              <a:rPr lang="en-US" dirty="0"/>
              <a:t>* to fall on wrong side of regulatory ‘dividing line’</a:t>
            </a:r>
          </a:p>
          <a:p>
            <a:pPr lvl="1"/>
            <a:r>
              <a:rPr lang="en-US" dirty="0"/>
              <a:t>Legal information v Legal services</a:t>
            </a:r>
          </a:p>
          <a:p>
            <a:pPr lvl="1"/>
            <a:r>
              <a:rPr lang="en-US" dirty="0"/>
              <a:t>Discourages and undermines a source of good quality accessible help</a:t>
            </a:r>
          </a:p>
          <a:p>
            <a:pPr marL="914400" lvl="2" indent="0" algn="r">
              <a:buNone/>
            </a:pPr>
            <a:r>
              <a:rPr lang="en-US" dirty="0"/>
              <a:t>* in Ontario: a misperception</a:t>
            </a:r>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6</a:t>
            </a:fld>
            <a:endParaRPr lang="en-CA"/>
          </a:p>
        </p:txBody>
      </p:sp>
    </p:spTree>
    <p:extLst>
      <p:ext uri="{BB962C8B-B14F-4D97-AF65-F5344CB8AC3E}">
        <p14:creationId xmlns:p14="http://schemas.microsoft.com/office/powerpoint/2010/main" val="1754646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6118"/>
            <a:ext cx="7886700" cy="854410"/>
          </a:xfrm>
        </p:spPr>
        <p:txBody>
          <a:bodyPr>
            <a:noAutofit/>
          </a:bodyPr>
          <a:lstStyle/>
          <a:p>
            <a:r>
              <a:rPr lang="en-US" sz="3200" dirty="0">
                <a:solidFill>
                  <a:srgbClr val="203864"/>
                </a:solidFill>
                <a:latin typeface="+mn-lt"/>
              </a:rPr>
              <a:t>Why a ‘support and equip’ approach to community justice help? </a:t>
            </a:r>
          </a:p>
        </p:txBody>
      </p:sp>
      <p:sp>
        <p:nvSpPr>
          <p:cNvPr id="5" name="Content Placeholder 4"/>
          <p:cNvSpPr>
            <a:spLocks noGrp="1"/>
          </p:cNvSpPr>
          <p:nvPr>
            <p:ph idx="1"/>
          </p:nvPr>
        </p:nvSpPr>
        <p:spPr>
          <a:xfrm>
            <a:off x="849586" y="2095501"/>
            <a:ext cx="7330966" cy="4138384"/>
          </a:xfrm>
        </p:spPr>
        <p:txBody>
          <a:bodyPr>
            <a:normAutofit/>
          </a:bodyPr>
          <a:lstStyle/>
          <a:p>
            <a:pPr marL="270000" indent="-270000"/>
            <a:r>
              <a:rPr lang="en-US" u="sng" dirty="0"/>
              <a:t>Goal</a:t>
            </a:r>
            <a:r>
              <a:rPr lang="en-US" dirty="0"/>
              <a:t>: good quality and accessible help</a:t>
            </a:r>
          </a:p>
          <a:p>
            <a:pPr marL="457200" lvl="1" indent="0">
              <a:buNone/>
            </a:pPr>
            <a:r>
              <a:rPr lang="en-US" sz="2800" dirty="0">
                <a:sym typeface="Wingdings" pitchFamily="2" charset="2"/>
              </a:rPr>
              <a:t> </a:t>
            </a:r>
            <a:r>
              <a:rPr lang="en-US" sz="2800" dirty="0"/>
              <a:t>Protecting the public interest</a:t>
            </a:r>
          </a:p>
          <a:p>
            <a:pPr marL="270000" indent="-270000"/>
            <a:r>
              <a:rPr lang="en-US" dirty="0"/>
              <a:t>Quality assurance for community justice help:</a:t>
            </a:r>
          </a:p>
          <a:p>
            <a:pPr marL="727200" lvl="1" indent="-270000"/>
            <a:r>
              <a:rPr lang="en-US" dirty="0"/>
              <a:t>Specialization matters: day-to-day experience …</a:t>
            </a:r>
          </a:p>
          <a:p>
            <a:pPr marL="727200" lvl="1" indent="-270000"/>
            <a:r>
              <a:rPr lang="en-US" dirty="0"/>
              <a:t>Strong, existing quality assurance mechanisms in not-for-profit sector</a:t>
            </a:r>
          </a:p>
          <a:p>
            <a:pPr marL="727200" lvl="1" indent="-270000"/>
            <a:r>
              <a:rPr lang="en-US" dirty="0"/>
              <a:t>Members of regulated professions or occupations</a:t>
            </a:r>
          </a:p>
          <a:p>
            <a:pPr marL="727200" lvl="1" indent="-270000"/>
            <a:r>
              <a:rPr lang="en-US" dirty="0"/>
              <a:t>Participants in certification and accreditation</a:t>
            </a:r>
          </a:p>
          <a:p>
            <a:pPr marL="270000" indent="-270000"/>
            <a:r>
              <a:rPr lang="en-US" dirty="0"/>
              <a:t>Also: no direct financial gain from clients</a:t>
            </a:r>
          </a:p>
          <a:p>
            <a:pPr marL="0" indent="0">
              <a:buNone/>
            </a:pPr>
            <a:endParaRPr lang="en-US" dirty="0"/>
          </a:p>
          <a:p>
            <a:pPr>
              <a:buFontTx/>
              <a:buChar char="-"/>
            </a:pPr>
            <a:endParaRPr lang="en-US"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7</a:t>
            </a:fld>
            <a:endParaRPr lang="en-CA"/>
          </a:p>
        </p:txBody>
      </p:sp>
    </p:spTree>
    <p:extLst>
      <p:ext uri="{BB962C8B-B14F-4D97-AF65-F5344CB8AC3E}">
        <p14:creationId xmlns:p14="http://schemas.microsoft.com/office/powerpoint/2010/main" val="1455809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6118"/>
            <a:ext cx="7886700" cy="854410"/>
          </a:xfrm>
        </p:spPr>
        <p:txBody>
          <a:bodyPr>
            <a:normAutofit/>
          </a:bodyPr>
          <a:lstStyle/>
          <a:p>
            <a:r>
              <a:rPr lang="en-US" dirty="0">
                <a:solidFill>
                  <a:schemeClr val="accent5">
                    <a:lumMod val="50000"/>
                  </a:schemeClr>
                </a:solidFill>
                <a:latin typeface="+mn-lt"/>
              </a:rPr>
              <a:t>What we’re proposing   </a:t>
            </a:r>
          </a:p>
        </p:txBody>
      </p:sp>
      <p:sp>
        <p:nvSpPr>
          <p:cNvPr id="5" name="Content Placeholder 4"/>
          <p:cNvSpPr>
            <a:spLocks noGrp="1"/>
          </p:cNvSpPr>
          <p:nvPr>
            <p:ph idx="1"/>
          </p:nvPr>
        </p:nvSpPr>
        <p:spPr>
          <a:xfrm>
            <a:off x="889692" y="2406243"/>
            <a:ext cx="7330966" cy="4451757"/>
          </a:xfrm>
        </p:spPr>
        <p:txBody>
          <a:bodyPr>
            <a:normAutofit/>
          </a:bodyPr>
          <a:lstStyle/>
          <a:p>
            <a:pPr marL="0" indent="0">
              <a:buNone/>
            </a:pPr>
            <a:r>
              <a:rPr lang="en-CA" sz="4000" b="1" dirty="0"/>
              <a:t>Support and equip </a:t>
            </a:r>
            <a:r>
              <a:rPr lang="en-CA" sz="4000" dirty="0"/>
              <a:t>community justice help, where three features are present</a:t>
            </a:r>
            <a:r>
              <a:rPr lang="mr-IN" sz="4000" dirty="0"/>
              <a:t>…</a:t>
            </a:r>
            <a:endParaRPr lang="en-CA" sz="4000"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8</a:t>
            </a:fld>
            <a:endParaRPr lang="en-CA"/>
          </a:p>
        </p:txBody>
      </p:sp>
    </p:spTree>
    <p:extLst>
      <p:ext uri="{BB962C8B-B14F-4D97-AF65-F5344CB8AC3E}">
        <p14:creationId xmlns:p14="http://schemas.microsoft.com/office/powerpoint/2010/main" val="381124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8200"/>
            <a:ext cx="8059856" cy="1162328"/>
          </a:xfrm>
        </p:spPr>
        <p:txBody>
          <a:bodyPr>
            <a:noAutofit/>
          </a:bodyPr>
          <a:lstStyle/>
          <a:p>
            <a:r>
              <a:rPr lang="en-US" sz="4000" b="1" dirty="0">
                <a:solidFill>
                  <a:schemeClr val="accent5">
                    <a:lumMod val="50000"/>
                  </a:schemeClr>
                </a:solidFill>
                <a:latin typeface="+mn-lt"/>
              </a:rPr>
              <a:t>Three</a:t>
            </a:r>
            <a:r>
              <a:rPr lang="en-US" sz="4000" dirty="0">
                <a:solidFill>
                  <a:schemeClr val="accent5">
                    <a:lumMod val="50000"/>
                  </a:schemeClr>
                </a:solidFill>
                <a:latin typeface="+mn-lt"/>
              </a:rPr>
              <a:t> </a:t>
            </a:r>
            <a:r>
              <a:rPr lang="en-US" sz="4000" b="1" dirty="0">
                <a:solidFill>
                  <a:schemeClr val="accent5">
                    <a:lumMod val="50000"/>
                  </a:schemeClr>
                </a:solidFill>
                <a:latin typeface="+mn-lt"/>
              </a:rPr>
              <a:t>features</a:t>
            </a:r>
            <a:r>
              <a:rPr lang="en-US" sz="4000" dirty="0">
                <a:solidFill>
                  <a:schemeClr val="accent5">
                    <a:lumMod val="50000"/>
                  </a:schemeClr>
                </a:solidFill>
                <a:latin typeface="+mn-lt"/>
              </a:rPr>
              <a:t> of a “support and equip” approach  </a:t>
            </a:r>
          </a:p>
        </p:txBody>
      </p:sp>
      <p:sp>
        <p:nvSpPr>
          <p:cNvPr id="5" name="Content Placeholder 4"/>
          <p:cNvSpPr>
            <a:spLocks noGrp="1"/>
          </p:cNvSpPr>
          <p:nvPr>
            <p:ph idx="1"/>
          </p:nvPr>
        </p:nvSpPr>
        <p:spPr>
          <a:xfrm>
            <a:off x="838294" y="2222500"/>
            <a:ext cx="7330966" cy="4134257"/>
          </a:xfrm>
        </p:spPr>
        <p:txBody>
          <a:bodyPr>
            <a:normAutofit/>
          </a:bodyPr>
          <a:lstStyle/>
          <a:p>
            <a:pPr marL="0" lvl="0" indent="0">
              <a:buNone/>
            </a:pPr>
            <a:r>
              <a:rPr lang="en-CA" dirty="0"/>
              <a:t>“Good quality” help is where workers at a community-based organization:</a:t>
            </a:r>
          </a:p>
          <a:p>
            <a:pPr marL="514350" lvl="0" indent="-514350">
              <a:buFont typeface="+mj-lt"/>
              <a:buAutoNum type="arabicPeriod"/>
            </a:pPr>
            <a:r>
              <a:rPr lang="en-CA" dirty="0"/>
              <a:t>Have the knowledge, skills and experience they need;  </a:t>
            </a:r>
          </a:p>
          <a:p>
            <a:pPr marL="514350" lvl="0" indent="-514350">
              <a:buFont typeface="+mj-lt"/>
              <a:buAutoNum type="arabicPeriod"/>
            </a:pPr>
            <a:r>
              <a:rPr lang="en-CA" dirty="0"/>
              <a:t>Are working within a not-for-profit organization and an ethical infrastructure;   </a:t>
            </a:r>
          </a:p>
          <a:p>
            <a:pPr marL="514350" indent="-514350">
              <a:buFont typeface="+mj-lt"/>
              <a:buAutoNum type="arabicPeriod"/>
            </a:pPr>
            <a:r>
              <a:rPr lang="en-CA" dirty="0"/>
              <a:t>Are providing support that responds to their clients’ needs in a holistic way</a:t>
            </a:r>
            <a:endParaRPr lang="en-US" dirty="0"/>
          </a:p>
        </p:txBody>
      </p:sp>
      <p:sp>
        <p:nvSpPr>
          <p:cNvPr id="4" name="Slide Number Placeholder 3"/>
          <p:cNvSpPr>
            <a:spLocks noGrp="1"/>
          </p:cNvSpPr>
          <p:nvPr>
            <p:ph type="sldNum" sz="quarter" idx="12"/>
          </p:nvPr>
        </p:nvSpPr>
        <p:spPr>
          <a:xfrm>
            <a:off x="7823172" y="5846085"/>
            <a:ext cx="692177" cy="387799"/>
          </a:xfrm>
        </p:spPr>
        <p:txBody>
          <a:bodyPr/>
          <a:lstStyle/>
          <a:p>
            <a:fld id="{A69ED6AC-A10D-4B04-B2B9-A1F3532297DD}" type="slidenum">
              <a:rPr lang="en-CA" smtClean="0"/>
              <a:t>9</a:t>
            </a:fld>
            <a:endParaRPr lang="en-CA"/>
          </a:p>
        </p:txBody>
      </p:sp>
    </p:spTree>
    <p:extLst>
      <p:ext uri="{BB962C8B-B14F-4D97-AF65-F5344CB8AC3E}">
        <p14:creationId xmlns:p14="http://schemas.microsoft.com/office/powerpoint/2010/main" val="28764457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4310</TotalTime>
  <Words>1089</Words>
  <Application>Microsoft Macintosh PowerPoint</Application>
  <PresentationFormat>On-screen Show (4:3)</PresentationFormat>
  <Paragraphs>157</Paragraphs>
  <Slides>22</Slides>
  <Notes>22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Custom Design</vt:lpstr>
      <vt:lpstr>1_Custom Design</vt:lpstr>
      <vt:lpstr>Office Theme</vt:lpstr>
      <vt:lpstr>Document</vt:lpstr>
      <vt:lpstr>   Supporting community justice help and advancing access to justice  </vt:lpstr>
      <vt:lpstr>Our remarks today</vt:lpstr>
      <vt:lpstr>What is community justice help? </vt:lpstr>
      <vt:lpstr>PowerPoint Presentation</vt:lpstr>
      <vt:lpstr>PowerPoint Presentation</vt:lpstr>
      <vt:lpstr>Why a ‘support and equip’ approach to community justice help? </vt:lpstr>
      <vt:lpstr>Why a ‘support and equip’ approach to community justice help? </vt:lpstr>
      <vt:lpstr>What we’re proposing   </vt:lpstr>
      <vt:lpstr>Three features of a “support and equip” approach  </vt:lpstr>
      <vt:lpstr>PowerPoint Presentation</vt:lpstr>
      <vt:lpstr>PowerPoint Presentation</vt:lpstr>
      <vt:lpstr>PowerPoint Presentation</vt:lpstr>
      <vt:lpstr>PowerPoint Presentation</vt:lpstr>
      <vt:lpstr>More markers of second feature   </vt:lpstr>
      <vt:lpstr>PowerPoint Presentation</vt:lpstr>
      <vt:lpstr>PowerPoint Presentation</vt:lpstr>
      <vt:lpstr>Overarching recommendations</vt:lpstr>
      <vt:lpstr>Some next steps </vt:lpstr>
      <vt:lpstr>Engage and participate</vt:lpstr>
      <vt:lpstr> Discussion questions </vt:lpstr>
      <vt:lpstr>Community Justice Help papers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dc:creator>
  <cp:lastModifiedBy>Julie Mathews</cp:lastModifiedBy>
  <cp:revision>155</cp:revision>
  <cp:lastPrinted>2020-10-28T14:57:08Z</cp:lastPrinted>
  <dcterms:created xsi:type="dcterms:W3CDTF">2019-09-20T20:03:20Z</dcterms:created>
  <dcterms:modified xsi:type="dcterms:W3CDTF">2020-10-28T23:42:03Z</dcterms:modified>
</cp:coreProperties>
</file>