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60" r:id="rId4"/>
    <p:sldId id="266"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752"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78490E-9F72-4CB8-B694-B081FD078CED}" type="datetimeFigureOut">
              <a:rPr lang="en-US" smtClean="0"/>
              <a:t>10/28/2020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CE64D7-6158-484C-8197-944B4A38B7B1}" type="slidenum">
              <a:rPr lang="en-US" smtClean="0"/>
              <a:t>‹#›</a:t>
            </a:fld>
            <a:endParaRPr lang="en-US"/>
          </a:p>
        </p:txBody>
      </p:sp>
    </p:spTree>
    <p:extLst>
      <p:ext uri="{BB962C8B-B14F-4D97-AF65-F5344CB8AC3E}">
        <p14:creationId xmlns:p14="http://schemas.microsoft.com/office/powerpoint/2010/main" val="2637115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prstGeom prst="rect">
            <a:avLst/>
          </a:prstGeom>
        </p:spPr>
        <p:txBody>
          <a:bodyPr/>
          <a:lstStyle/>
          <a:p>
            <a:endParaRPr/>
          </a:p>
        </p:txBody>
      </p:sp>
      <p:sp>
        <p:nvSpPr>
          <p:cNvPr id="154" name="Shape 154"/>
          <p:cNvSpPr>
            <a:spLocks noGrp="1"/>
          </p:cNvSpPr>
          <p:nvPr>
            <p:ph type="body" sz="quarter" idx="1"/>
          </p:nvPr>
        </p:nvSpPr>
        <p:spPr>
          <a:prstGeom prst="rect">
            <a:avLst/>
          </a:prstGeom>
        </p:spPr>
        <p:txBody>
          <a:bodyPr/>
          <a:lstStyle/>
          <a:p>
            <a:r>
              <a:t>Would hide this slide and replace it with pictures of the coalition expressing the activities we do!</a:t>
            </a:r>
          </a:p>
        </p:txBody>
      </p:sp>
    </p:spTree>
    <p:extLst>
      <p:ext uri="{BB962C8B-B14F-4D97-AF65-F5344CB8AC3E}">
        <p14:creationId xmlns:p14="http://schemas.microsoft.com/office/powerpoint/2010/main" val="3937759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356057-49FA-4525-A9D4-3290C36CE8B5}"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246157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56057-49FA-4525-A9D4-3290C36CE8B5}"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391472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56057-49FA-4525-A9D4-3290C36CE8B5}"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621993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4" name="Slide Number"/>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13567481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356057-49FA-4525-A9D4-3290C36CE8B5}"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55994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56057-49FA-4525-A9D4-3290C36CE8B5}"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311820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356057-49FA-4525-A9D4-3290C36CE8B5}"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1260514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356057-49FA-4525-A9D4-3290C36CE8B5}" type="datetimeFigureOut">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4055501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356057-49FA-4525-A9D4-3290C36CE8B5}" type="datetimeFigureOut">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2478903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56057-49FA-4525-A9D4-3290C36CE8B5}" type="datetimeFigureOut">
              <a:rPr lang="en-US" smtClean="0"/>
              <a:t>10/28/2020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429194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56057-49FA-4525-A9D4-3290C36CE8B5}"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4230870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56057-49FA-4525-A9D4-3290C36CE8B5}"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6178E-EE7D-4284-9D52-31B610D2EB30}" type="slidenum">
              <a:rPr lang="en-US" smtClean="0"/>
              <a:t>‹#›</a:t>
            </a:fld>
            <a:endParaRPr lang="en-US"/>
          </a:p>
        </p:txBody>
      </p:sp>
    </p:spTree>
    <p:extLst>
      <p:ext uri="{BB962C8B-B14F-4D97-AF65-F5344CB8AC3E}">
        <p14:creationId xmlns:p14="http://schemas.microsoft.com/office/powerpoint/2010/main" val="2549663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56057-49FA-4525-A9D4-3290C36CE8B5}" type="datetimeFigureOut">
              <a:rPr lang="en-US" smtClean="0"/>
              <a:t>10/28/2020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6178E-EE7D-4284-9D52-31B610D2EB30}" type="slidenum">
              <a:rPr lang="en-US" smtClean="0"/>
              <a:t>‹#›</a:t>
            </a:fld>
            <a:endParaRPr lang="en-US"/>
          </a:p>
        </p:txBody>
      </p:sp>
    </p:spTree>
    <p:extLst>
      <p:ext uri="{BB962C8B-B14F-4D97-AF65-F5344CB8AC3E}">
        <p14:creationId xmlns:p14="http://schemas.microsoft.com/office/powerpoint/2010/main" val="2860017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ourcommons.ca/DocumentViewer/en/43-1/house/sitting-35/journal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hange.org/decision-makers/justin-trudeau" TargetMode="External"/><Relationship Id="rId2" Type="http://schemas.openxmlformats.org/officeDocument/2006/relationships/hyperlink" Target="https://www.change.org/o/odsp_action_coalition" TargetMode="External"/><Relationship Id="rId1" Type="http://schemas.openxmlformats.org/officeDocument/2006/relationships/slideLayout" Target="../slideLayouts/slideLayout2.xml"/><Relationship Id="rId5" Type="http://schemas.openxmlformats.org/officeDocument/2006/relationships/hyperlink" Target="https://t.co/2HWrv7WiAG?amp=1" TargetMode="External"/><Relationship Id="rId4" Type="http://schemas.openxmlformats.org/officeDocument/2006/relationships/hyperlink" Target="https://drive.google.com/file/d/162TrJRzODkgdFx0JRNxg3XW9UFa-6_lB/view"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05000"/>
            <a:ext cx="8229600" cy="1524000"/>
          </a:xfrm>
        </p:spPr>
        <p:txBody>
          <a:bodyPr>
            <a:normAutofit/>
          </a:bodyPr>
          <a:lstStyle/>
          <a:p>
            <a:r>
              <a:rPr lang="en-US" sz="6000" b="1" dirty="0" smtClean="0">
                <a:solidFill>
                  <a:schemeClr val="accent4">
                    <a:lumMod val="75000"/>
                  </a:schemeClr>
                </a:solidFill>
              </a:rPr>
              <a:t>ODSP Action Coalition</a:t>
            </a:r>
            <a:endParaRPr lang="en-US" sz="6000" b="1" dirty="0">
              <a:solidFill>
                <a:schemeClr val="accent4">
                  <a:lumMod val="75000"/>
                </a:schemeClr>
              </a:solidFill>
            </a:endParaRPr>
          </a:p>
        </p:txBody>
      </p:sp>
    </p:spTree>
    <p:extLst>
      <p:ext uri="{BB962C8B-B14F-4D97-AF65-F5344CB8AC3E}">
        <p14:creationId xmlns:p14="http://schemas.microsoft.com/office/powerpoint/2010/main" val="2635281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Slide Number"/>
          <p:cNvSpPr>
            <a:spLocks noGrp="1"/>
          </p:cNvSpPr>
          <p:nvPr>
            <p:ph type="sldNum" sz="quarter" idx="2"/>
          </p:nvPr>
        </p:nvSpPr>
        <p:spPr>
          <a:xfrm>
            <a:off x="8497951" y="6248400"/>
            <a:ext cx="188850" cy="226986"/>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a:t>
            </a:fld>
            <a:endParaRPr/>
          </a:p>
        </p:txBody>
      </p:sp>
      <p:sp>
        <p:nvSpPr>
          <p:cNvPr id="151" name="Who We Are"/>
          <p:cNvSpPr>
            <a:spLocks noGrp="1"/>
          </p:cNvSpPr>
          <p:nvPr>
            <p:ph type="title" idx="4294967295"/>
          </p:nvPr>
        </p:nvSpPr>
        <p:spPr>
          <a:xfrm>
            <a:off x="0" y="122238"/>
            <a:ext cx="7543800" cy="1295400"/>
          </a:xfrm>
          <a:prstGeom prst="rect">
            <a:avLst/>
          </a:prstGeom>
        </p:spPr>
        <p:txBody>
          <a:bodyPr>
            <a:normAutofit/>
          </a:bodyPr>
          <a:lstStyle/>
          <a:p>
            <a:r>
              <a:rPr b="1" dirty="0">
                <a:solidFill>
                  <a:schemeClr val="accent4">
                    <a:lumMod val="75000"/>
                  </a:schemeClr>
                </a:solidFill>
              </a:rPr>
              <a:t>Who We Are</a:t>
            </a:r>
          </a:p>
        </p:txBody>
      </p:sp>
      <p:sp>
        <p:nvSpPr>
          <p:cNvPr id="152" name="ODSP Action Coalition has been around for more than 15 years…"/>
          <p:cNvSpPr>
            <a:spLocks noGrp="1"/>
          </p:cNvSpPr>
          <p:nvPr>
            <p:ph type="body" idx="4294967295"/>
          </p:nvPr>
        </p:nvSpPr>
        <p:spPr>
          <a:xfrm>
            <a:off x="0" y="1719263"/>
            <a:ext cx="8229600" cy="4411662"/>
          </a:xfrm>
          <a:prstGeom prst="rect">
            <a:avLst/>
          </a:prstGeom>
        </p:spPr>
        <p:txBody>
          <a:bodyPr>
            <a:normAutofit lnSpcReduction="10000"/>
          </a:bodyPr>
          <a:lstStyle/>
          <a:p>
            <a:pPr>
              <a:lnSpc>
                <a:spcPct val="90000"/>
              </a:lnSpc>
              <a:buChar char="●"/>
            </a:pPr>
            <a:r>
              <a:rPr dirty="0"/>
              <a:t>ODSP Action Coalition has been around </a:t>
            </a:r>
            <a:r>
              <a:rPr lang="en-US" dirty="0"/>
              <a:t>since 2003</a:t>
            </a:r>
            <a:endParaRPr dirty="0"/>
          </a:p>
          <a:p>
            <a:pPr>
              <a:lnSpc>
                <a:spcPct val="90000"/>
              </a:lnSpc>
              <a:buChar char="●"/>
            </a:pPr>
            <a:r>
              <a:rPr dirty="0"/>
              <a:t>Advocates for changes to ODSP</a:t>
            </a:r>
          </a:p>
          <a:p>
            <a:pPr>
              <a:lnSpc>
                <a:spcPct val="90000"/>
              </a:lnSpc>
              <a:buChar char="●"/>
            </a:pPr>
            <a:r>
              <a:rPr dirty="0"/>
              <a:t>Have a shared leadership model:</a:t>
            </a:r>
          </a:p>
          <a:p>
            <a:pPr marL="692150" lvl="1" indent="-347662">
              <a:lnSpc>
                <a:spcPct val="90000"/>
              </a:lnSpc>
              <a:spcBef>
                <a:spcPts val="0"/>
              </a:spcBef>
              <a:buClr>
                <a:schemeClr val="accent2"/>
              </a:buClr>
            </a:pPr>
            <a:r>
              <a:rPr dirty="0"/>
              <a:t>Made up of people on ODSP and those who work in this field (e.g., legal clinics, agencies and patient advocacy groups)</a:t>
            </a:r>
          </a:p>
          <a:p>
            <a:pPr>
              <a:lnSpc>
                <a:spcPct val="90000"/>
              </a:lnSpc>
              <a:buChar char="●"/>
            </a:pPr>
            <a:r>
              <a:rPr dirty="0"/>
              <a:t>This workshop is part of our efforts to build knowledge and confidence in our members for personal and political advocacy</a:t>
            </a:r>
          </a:p>
        </p:txBody>
      </p:sp>
    </p:spTree>
    <p:extLst>
      <p:ext uri="{BB962C8B-B14F-4D97-AF65-F5344CB8AC3E}">
        <p14:creationId xmlns:p14="http://schemas.microsoft.com/office/powerpoint/2010/main" val="661666997"/>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lide Number"/>
          <p:cNvSpPr>
            <a:spLocks noGrp="1"/>
          </p:cNvSpPr>
          <p:nvPr>
            <p:ph type="sldNum" sz="quarter" idx="2"/>
          </p:nvPr>
        </p:nvSpPr>
        <p:spPr>
          <a:xfrm>
            <a:off x="8512028" y="6248400"/>
            <a:ext cx="174772" cy="226986"/>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sp>
        <p:nvSpPr>
          <p:cNvPr id="156" name="Victories from our Advocacy"/>
          <p:cNvSpPr>
            <a:spLocks noGrp="1"/>
          </p:cNvSpPr>
          <p:nvPr>
            <p:ph type="title" idx="4294967295"/>
          </p:nvPr>
        </p:nvSpPr>
        <p:spPr>
          <a:xfrm>
            <a:off x="0" y="122238"/>
            <a:ext cx="7543800" cy="1295400"/>
          </a:xfrm>
          <a:prstGeom prst="rect">
            <a:avLst/>
          </a:prstGeom>
        </p:spPr>
        <p:txBody>
          <a:bodyPr>
            <a:normAutofit/>
          </a:bodyPr>
          <a:lstStyle>
            <a:lvl1pPr algn="ctr"/>
          </a:lstStyle>
          <a:p>
            <a:r>
              <a:rPr b="1" dirty="0">
                <a:solidFill>
                  <a:schemeClr val="accent4">
                    <a:lumMod val="75000"/>
                  </a:schemeClr>
                </a:solidFill>
              </a:rPr>
              <a:t>Victories from our Advocacy</a:t>
            </a:r>
          </a:p>
        </p:txBody>
      </p:sp>
      <p:sp>
        <p:nvSpPr>
          <p:cNvPr id="157" name="Advocate for yearly increase…"/>
          <p:cNvSpPr>
            <a:spLocks noGrp="1"/>
          </p:cNvSpPr>
          <p:nvPr>
            <p:ph type="body" idx="4294967295"/>
          </p:nvPr>
        </p:nvSpPr>
        <p:spPr>
          <a:xfrm>
            <a:off x="0" y="1557338"/>
            <a:ext cx="8534400" cy="4967287"/>
          </a:xfrm>
          <a:prstGeom prst="rect">
            <a:avLst/>
          </a:prstGeom>
        </p:spPr>
        <p:txBody>
          <a:bodyPr>
            <a:normAutofit lnSpcReduction="10000"/>
          </a:bodyPr>
          <a:lstStyle/>
          <a:p>
            <a:pPr>
              <a:spcBef>
                <a:spcPts val="500"/>
              </a:spcBef>
              <a:buChar char="●"/>
              <a:defRPr sz="2400"/>
            </a:pPr>
            <a:r>
              <a:rPr dirty="0"/>
              <a:t>Advocate for yearly increase </a:t>
            </a:r>
          </a:p>
          <a:p>
            <a:pPr>
              <a:spcBef>
                <a:spcPts val="500"/>
              </a:spcBef>
              <a:buChar char="●"/>
              <a:defRPr sz="2400"/>
            </a:pPr>
            <a:r>
              <a:rPr dirty="0"/>
              <a:t>Special Diet </a:t>
            </a:r>
          </a:p>
          <a:p>
            <a:pPr>
              <a:spcBef>
                <a:spcPts val="500"/>
              </a:spcBef>
              <a:buChar char="●"/>
              <a:defRPr sz="2400"/>
            </a:pPr>
            <a:r>
              <a:rPr dirty="0"/>
              <a:t>Work Related Benefit</a:t>
            </a:r>
          </a:p>
          <a:p>
            <a:pPr>
              <a:spcBef>
                <a:spcPts val="500"/>
              </a:spcBef>
              <a:buChar char="●"/>
              <a:defRPr sz="2400"/>
            </a:pPr>
            <a:r>
              <a:rPr dirty="0"/>
              <a:t>Medical Reviews </a:t>
            </a:r>
          </a:p>
          <a:p>
            <a:pPr>
              <a:spcBef>
                <a:spcPts val="500"/>
              </a:spcBef>
              <a:buChar char="●"/>
              <a:defRPr sz="2400"/>
            </a:pPr>
            <a:r>
              <a:rPr dirty="0"/>
              <a:t>Stopped the merging of OW and ODSP</a:t>
            </a:r>
          </a:p>
          <a:p>
            <a:pPr>
              <a:spcBef>
                <a:spcPts val="500"/>
              </a:spcBef>
              <a:buChar char="●"/>
              <a:defRPr sz="2400"/>
            </a:pPr>
            <a:r>
              <a:rPr dirty="0"/>
              <a:t>Regular meetings with the Ministry of Community and Social Services</a:t>
            </a:r>
          </a:p>
          <a:p>
            <a:pPr>
              <a:spcBef>
                <a:spcPts val="500"/>
              </a:spcBef>
              <a:buChar char="●"/>
              <a:defRPr sz="2400"/>
            </a:pPr>
            <a:r>
              <a:rPr dirty="0"/>
              <a:t>Improved language in form letters</a:t>
            </a:r>
          </a:p>
          <a:p>
            <a:pPr>
              <a:spcBef>
                <a:spcPts val="500"/>
              </a:spcBef>
              <a:buChar char="●"/>
              <a:defRPr sz="2400"/>
            </a:pPr>
            <a:r>
              <a:rPr dirty="0"/>
              <a:t>Consultations over changes to program (currently Rate Restructuring)</a:t>
            </a:r>
          </a:p>
          <a:p>
            <a:pPr>
              <a:spcBef>
                <a:spcPts val="500"/>
              </a:spcBef>
              <a:buChar char="●"/>
              <a:defRPr sz="2400"/>
            </a:pPr>
            <a:r>
              <a:rPr dirty="0"/>
              <a:t>Advocate for zero claw-back on child support and Ontario Child Benefit</a:t>
            </a:r>
          </a:p>
        </p:txBody>
      </p:sp>
    </p:spTree>
    <p:extLst>
      <p:ext uri="{BB962C8B-B14F-4D97-AF65-F5344CB8AC3E}">
        <p14:creationId xmlns:p14="http://schemas.microsoft.com/office/powerpoint/2010/main" val="199300294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4">
                    <a:lumMod val="75000"/>
                  </a:schemeClr>
                </a:solidFill>
              </a:rPr>
              <a:t>COMMITTEES</a:t>
            </a:r>
            <a:endParaRPr lang="en-US" b="1" dirty="0">
              <a:solidFill>
                <a:schemeClr val="accent4">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sz="1900" b="1" dirty="0" smtClean="0"/>
              <a:t>Public Awareness and Advocacy</a:t>
            </a:r>
          </a:p>
          <a:p>
            <a:pPr marL="0" indent="0">
              <a:buNone/>
            </a:pPr>
            <a:r>
              <a:rPr lang="en-US" sz="1900" dirty="0" smtClean="0"/>
              <a:t>Last Friday of every month  11:00 – 1:00</a:t>
            </a:r>
          </a:p>
          <a:p>
            <a:pPr marL="0" indent="0">
              <a:buNone/>
            </a:pPr>
            <a:endParaRPr lang="en-US" sz="1900" dirty="0"/>
          </a:p>
          <a:p>
            <a:pPr marL="0" indent="0">
              <a:buNone/>
            </a:pPr>
            <a:r>
              <a:rPr lang="en-US" sz="1900" b="1" dirty="0" smtClean="0"/>
              <a:t>Policy</a:t>
            </a:r>
          </a:p>
          <a:p>
            <a:pPr marL="0" indent="0">
              <a:buNone/>
            </a:pPr>
            <a:r>
              <a:rPr lang="en-US" sz="1900" dirty="0" smtClean="0"/>
              <a:t>2</a:t>
            </a:r>
            <a:r>
              <a:rPr lang="en-US" sz="1900" baseline="30000" dirty="0" smtClean="0"/>
              <a:t>nd</a:t>
            </a:r>
            <a:r>
              <a:rPr lang="en-US" sz="1900" dirty="0" smtClean="0"/>
              <a:t> Tuesday of every month   2:00 – 4:00</a:t>
            </a:r>
          </a:p>
          <a:p>
            <a:pPr marL="0" indent="0">
              <a:buNone/>
            </a:pPr>
            <a:endParaRPr lang="en-US" sz="1900" dirty="0"/>
          </a:p>
          <a:p>
            <a:pPr marL="0" indent="0">
              <a:buNone/>
            </a:pPr>
            <a:r>
              <a:rPr lang="en-US" sz="1900" b="1" dirty="0" smtClean="0"/>
              <a:t>General Coalition</a:t>
            </a:r>
          </a:p>
          <a:p>
            <a:pPr marL="0" indent="0">
              <a:buNone/>
            </a:pPr>
            <a:r>
              <a:rPr lang="en-US" sz="1900" dirty="0" smtClean="0"/>
              <a:t>3</a:t>
            </a:r>
            <a:r>
              <a:rPr lang="en-US" sz="1900" baseline="30000" dirty="0" smtClean="0"/>
              <a:t>rd</a:t>
            </a:r>
            <a:r>
              <a:rPr lang="en-US" sz="1900" dirty="0" smtClean="0"/>
              <a:t> Wednesday bimonthly   2:00 – 4:00</a:t>
            </a:r>
          </a:p>
          <a:p>
            <a:pPr marL="0" indent="0">
              <a:buNone/>
            </a:pPr>
            <a:endParaRPr lang="en-US" sz="1900" dirty="0" smtClean="0"/>
          </a:p>
          <a:p>
            <a:pPr marL="0" indent="0">
              <a:buNone/>
            </a:pPr>
            <a:r>
              <a:rPr lang="fr-FR" sz="1800" dirty="0" err="1" smtClean="0"/>
              <a:t>Sign</a:t>
            </a:r>
            <a:r>
              <a:rPr lang="fr-FR" sz="1800" dirty="0" smtClean="0"/>
              <a:t> up fort the </a:t>
            </a:r>
            <a:r>
              <a:rPr lang="fr-FR" sz="1800" dirty="0" err="1" smtClean="0"/>
              <a:t>Mailchimp</a:t>
            </a:r>
            <a:r>
              <a:rPr lang="fr-FR" sz="1800" dirty="0" smtClean="0"/>
              <a:t> List:</a:t>
            </a:r>
          </a:p>
          <a:p>
            <a:pPr marL="0" indent="0">
              <a:buNone/>
            </a:pPr>
            <a:r>
              <a:rPr lang="fr-FR" sz="1800" dirty="0" smtClean="0"/>
              <a:t>odspactioncoaliton@gmail.com</a:t>
            </a:r>
            <a:endParaRPr lang="en-US" sz="1800" dirty="0" smtClean="0"/>
          </a:p>
          <a:p>
            <a:pPr marL="0" indent="0">
              <a:buNone/>
            </a:pPr>
            <a:endParaRPr lang="en-US" dirty="0"/>
          </a:p>
        </p:txBody>
      </p:sp>
    </p:spTree>
    <p:extLst>
      <p:ext uri="{BB962C8B-B14F-4D97-AF65-F5344CB8AC3E}">
        <p14:creationId xmlns:p14="http://schemas.microsoft.com/office/powerpoint/2010/main" val="3364523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4"/>
                </a:solidFill>
              </a:rPr>
              <a:t>Message </a:t>
            </a:r>
            <a:r>
              <a:rPr lang="en-US" b="1" dirty="0">
                <a:solidFill>
                  <a:schemeClr val="accent4"/>
                </a:solidFill>
              </a:rPr>
              <a:t>From MCCSS on </a:t>
            </a:r>
            <a:r>
              <a:rPr lang="en-US" b="1" dirty="0" err="1">
                <a:solidFill>
                  <a:schemeClr val="accent4"/>
                </a:solidFill>
              </a:rPr>
              <a:t>Covid</a:t>
            </a:r>
            <a:endParaRPr lang="en-US" dirty="0">
              <a:solidFill>
                <a:schemeClr val="accent4"/>
              </a:solidFill>
            </a:endParaRPr>
          </a:p>
        </p:txBody>
      </p:sp>
      <p:sp>
        <p:nvSpPr>
          <p:cNvPr id="3" name="Content Placeholder 2"/>
          <p:cNvSpPr>
            <a:spLocks noGrp="1"/>
          </p:cNvSpPr>
          <p:nvPr>
            <p:ph idx="1"/>
          </p:nvPr>
        </p:nvSpPr>
        <p:spPr/>
        <p:txBody>
          <a:bodyPr>
            <a:normAutofit fontScale="62500" lnSpcReduction="20000"/>
          </a:bodyPr>
          <a:lstStyle/>
          <a:p>
            <a:endParaRPr lang="en-US" dirty="0"/>
          </a:p>
          <a:p>
            <a:endParaRPr lang="en-US" dirty="0"/>
          </a:p>
          <a:p>
            <a:r>
              <a:rPr lang="en-US" dirty="0"/>
              <a:t>▪These are unprecedented, and uncertain times, especially for individuals who are receiving social assistance from Ontario Works (OW) and the Ontario Disability Support Program (ODSP). </a:t>
            </a:r>
          </a:p>
          <a:p>
            <a:r>
              <a:rPr lang="en-US" dirty="0"/>
              <a:t>▪For those on social assistance who are eligible for the new federal Canada Emergency Response Benefit (CERB), that additional income replacement will be treated similar to earned income.</a:t>
            </a:r>
          </a:p>
          <a:p>
            <a:r>
              <a:rPr lang="en-US" dirty="0"/>
              <a:t>▪For OW and ODSP clients who were on the program prior to the COVID-19 outbreak, income received under the CERB will be treated as partially exempt. Any program savings realized through this exemption will be re-invested into the social assistance </a:t>
            </a:r>
            <a:r>
              <a:rPr lang="en-US" dirty="0" err="1"/>
              <a:t>program.Details</a:t>
            </a:r>
            <a:r>
              <a:rPr lang="en-US" dirty="0"/>
              <a:t> regarding this investment will be shared in the coming </a:t>
            </a:r>
            <a:r>
              <a:rPr lang="en-US" dirty="0" err="1"/>
              <a:t>days.This</a:t>
            </a:r>
            <a:r>
              <a:rPr lang="en-US" dirty="0"/>
              <a:t> approach enables existing clients to partially stack CERB and social assistance payments, and to continue to access health benefits while receiving CERB. </a:t>
            </a:r>
          </a:p>
          <a:p>
            <a:endParaRPr lang="en-US" dirty="0"/>
          </a:p>
        </p:txBody>
      </p:sp>
    </p:spTree>
    <p:extLst>
      <p:ext uri="{BB962C8B-B14F-4D97-AF65-F5344CB8AC3E}">
        <p14:creationId xmlns:p14="http://schemas.microsoft.com/office/powerpoint/2010/main" val="881838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4"/>
                </a:solidFill>
              </a:rPr>
              <a:t>Letter to Federal </a:t>
            </a:r>
            <a:r>
              <a:rPr lang="en-US" b="1" dirty="0" err="1" smtClean="0">
                <a:solidFill>
                  <a:schemeClr val="accent4"/>
                </a:solidFill>
              </a:rPr>
              <a:t>Govt</a:t>
            </a:r>
            <a:endParaRPr lang="en-US" b="1" dirty="0">
              <a:solidFill>
                <a:schemeClr val="accent4"/>
              </a:solidFill>
            </a:endParaRPr>
          </a:p>
        </p:txBody>
      </p:sp>
      <p:sp>
        <p:nvSpPr>
          <p:cNvPr id="3" name="Content Placeholder 2"/>
          <p:cNvSpPr>
            <a:spLocks noGrp="1"/>
          </p:cNvSpPr>
          <p:nvPr>
            <p:ph idx="1"/>
          </p:nvPr>
        </p:nvSpPr>
        <p:spPr/>
        <p:txBody>
          <a:bodyPr>
            <a:normAutofit fontScale="25000" lnSpcReduction="20000"/>
          </a:bodyPr>
          <a:lstStyle/>
          <a:p>
            <a:pPr marL="0" indent="0">
              <a:buNone/>
            </a:pPr>
            <a:r>
              <a:rPr lang="en-CA" sz="8000" dirty="0" smtClean="0">
                <a:effectLst/>
              </a:rPr>
              <a:t>As per unanimous motion, April 29</a:t>
            </a:r>
            <a:r>
              <a:rPr lang="en-CA" sz="8000" baseline="30000" dirty="0" smtClean="0">
                <a:effectLst/>
              </a:rPr>
              <a:t>th</a:t>
            </a:r>
            <a:r>
              <a:rPr lang="en-CA" sz="8000" dirty="0" smtClean="0">
                <a:effectLst/>
              </a:rPr>
              <a:t> in the House of Commons, your government declared that you would “</a:t>
            </a:r>
            <a:r>
              <a:rPr lang="en-CA" sz="8000" u="sng" dirty="0">
                <a:hlinkClick r:id="rId2"/>
              </a:rPr>
              <a:t>implement measures </a:t>
            </a:r>
            <a:r>
              <a:rPr lang="en-CA" sz="8000" b="1" u="sng" dirty="0">
                <a:hlinkClick r:id="rId2"/>
              </a:rPr>
              <a:t>without delay</a:t>
            </a:r>
            <a:r>
              <a:rPr lang="en-CA" sz="8000" u="sng" dirty="0">
                <a:hlinkClick r:id="rId2"/>
              </a:rPr>
              <a:t> to provide additional support for seniors </a:t>
            </a:r>
            <a:r>
              <a:rPr lang="en-CA" sz="8000" b="1" u="sng" dirty="0">
                <a:hlinkClick r:id="rId2"/>
              </a:rPr>
              <a:t>and persons with disabilities</a:t>
            </a:r>
            <a:r>
              <a:rPr lang="en-CA" sz="8000" u="sng" dirty="0">
                <a:hlinkClick r:id="rId2"/>
              </a:rPr>
              <a:t> in order to assist with extraordinary expenses incurred as a result of COVID-19”</a:t>
            </a:r>
            <a:endParaRPr lang="en-US" sz="8000" dirty="0" smtClean="0">
              <a:effectLst/>
            </a:endParaRPr>
          </a:p>
          <a:p>
            <a:r>
              <a:rPr lang="en-CA" sz="8000" dirty="0" smtClean="0">
                <a:effectLst/>
              </a:rPr>
              <a:t> </a:t>
            </a:r>
            <a:endParaRPr lang="en-US" sz="8000" dirty="0" smtClean="0">
              <a:effectLst/>
            </a:endParaRPr>
          </a:p>
          <a:p>
            <a:r>
              <a:rPr lang="en-CA" sz="8000" dirty="0" smtClean="0">
                <a:effectLst/>
              </a:rPr>
              <a:t>With that same spirit and urgency in mind, our community is requesting that your government:</a:t>
            </a:r>
            <a:endParaRPr lang="en-US" sz="8000" dirty="0" smtClean="0">
              <a:effectLst/>
            </a:endParaRPr>
          </a:p>
          <a:p>
            <a:r>
              <a:rPr lang="en-CA" sz="8000" dirty="0"/>
              <a:t> </a:t>
            </a:r>
            <a:endParaRPr lang="en-US" sz="8000" dirty="0"/>
          </a:p>
          <a:p>
            <a:pPr lvl="0"/>
            <a:r>
              <a:rPr lang="en-CA" sz="8000" dirty="0"/>
              <a:t>Immediately continue the emergency GST benefit introduced in April to be distributed retroactively and monthly from May to at least September, subject to review at that time. This modest top-up, as your government has already shown, can be easily and quickly implemented and will help all low-income individuals, including many single people with disabilities that are being forgotten. </a:t>
            </a:r>
            <a:endParaRPr lang="en-US" sz="8000" dirty="0"/>
          </a:p>
          <a:p>
            <a:r>
              <a:rPr lang="en-CA" sz="8000" dirty="0"/>
              <a:t> </a:t>
            </a:r>
            <a:endParaRPr lang="en-US" sz="8000" dirty="0"/>
          </a:p>
          <a:p>
            <a:pPr lvl="0"/>
            <a:r>
              <a:rPr lang="en-CA" sz="8000" dirty="0"/>
              <a:t>Further encourage and enforce to the fullest extent possible your government’s stated intention that the CERB not be clawed back in whole or in part by any and all provincial/territorial government programs.</a:t>
            </a:r>
            <a:endParaRPr lang="en-US" sz="8000" dirty="0"/>
          </a:p>
          <a:p>
            <a:r>
              <a:rPr lang="en-CA" sz="8000" dirty="0" smtClean="0">
                <a:effectLst/>
              </a:rPr>
              <a:t> </a:t>
            </a:r>
            <a:endParaRPr lang="en-US" sz="8000" dirty="0" smtClean="0">
              <a:effectLst/>
            </a:endParaRPr>
          </a:p>
          <a:p>
            <a:r>
              <a:rPr lang="en-CA" sz="8000" dirty="0"/>
              <a:t> </a:t>
            </a:r>
            <a:endParaRPr lang="en-US" sz="8000" dirty="0"/>
          </a:p>
          <a:p>
            <a:endParaRPr lang="en-US" dirty="0"/>
          </a:p>
        </p:txBody>
      </p:sp>
    </p:spTree>
    <p:extLst>
      <p:ext uri="{BB962C8B-B14F-4D97-AF65-F5344CB8AC3E}">
        <p14:creationId xmlns:p14="http://schemas.microsoft.com/office/powerpoint/2010/main" val="3186060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4"/>
                </a:solidFill>
              </a:rPr>
              <a:t>Petition on Change.org</a:t>
            </a:r>
            <a:endParaRPr lang="en-US" b="1" dirty="0">
              <a:solidFill>
                <a:schemeClr val="accent4"/>
              </a:solidFill>
            </a:endParaRPr>
          </a:p>
        </p:txBody>
      </p:sp>
      <p:sp>
        <p:nvSpPr>
          <p:cNvPr id="3" name="Content Placeholder 2"/>
          <p:cNvSpPr>
            <a:spLocks noGrp="1"/>
          </p:cNvSpPr>
          <p:nvPr>
            <p:ph idx="1"/>
          </p:nvPr>
        </p:nvSpPr>
        <p:spPr/>
        <p:txBody>
          <a:bodyPr>
            <a:normAutofit fontScale="47500" lnSpcReduction="20000"/>
          </a:bodyPr>
          <a:lstStyle/>
          <a:p>
            <a:endParaRPr lang="en-US" dirty="0" smtClean="0"/>
          </a:p>
          <a:p>
            <a:r>
              <a:rPr lang="en-US" b="1" dirty="0" smtClean="0">
                <a:hlinkClick r:id="rId2"/>
              </a:rPr>
              <a:t>ODSP Action Coalition</a:t>
            </a:r>
            <a:r>
              <a:rPr lang="en-US" b="1" dirty="0" smtClean="0"/>
              <a:t> started this petition to </a:t>
            </a:r>
            <a:r>
              <a:rPr lang="en-US" b="1" dirty="0" smtClean="0">
                <a:hlinkClick r:id="rId3"/>
              </a:rPr>
              <a:t>Prime Minister of Canada/Premier </a:t>
            </a:r>
            <a:r>
              <a:rPr lang="en-US" b="1" dirty="0" err="1" smtClean="0">
                <a:hlinkClick r:id="rId3"/>
              </a:rPr>
              <a:t>ministre</a:t>
            </a:r>
            <a:r>
              <a:rPr lang="en-US" b="1" dirty="0" smtClean="0">
                <a:hlinkClick r:id="rId3"/>
              </a:rPr>
              <a:t> du Canada Justin Trudeau</a:t>
            </a:r>
            <a:r>
              <a:rPr lang="en-US" b="1" dirty="0" smtClean="0"/>
              <a:t> and 5 others</a:t>
            </a:r>
            <a:endParaRPr lang="en-US" dirty="0" smtClean="0"/>
          </a:p>
          <a:p>
            <a:r>
              <a:rPr lang="en-US" dirty="0" smtClean="0"/>
              <a:t>Many low-income Canadians, particularly single working age adults with disabilities and no </a:t>
            </a:r>
            <a:r>
              <a:rPr lang="en-US" dirty="0" err="1" smtClean="0"/>
              <a:t>labour</a:t>
            </a:r>
            <a:r>
              <a:rPr lang="en-US" dirty="0" smtClean="0"/>
              <a:t> market attachment, are being forgotten and left behind during the COVID-19 pandemic. </a:t>
            </a:r>
          </a:p>
          <a:p>
            <a:r>
              <a:rPr lang="en-US" dirty="0" smtClean="0"/>
              <a:t>ODSP Action Coalition recently sent </a:t>
            </a:r>
            <a:r>
              <a:rPr lang="en-US" dirty="0" smtClean="0">
                <a:hlinkClick r:id="rId4"/>
              </a:rPr>
              <a:t>THIS LETTER to Prime Minister Trudeau</a:t>
            </a:r>
            <a:r>
              <a:rPr lang="en-US" dirty="0" smtClean="0"/>
              <a:t> et al, requesting the following: </a:t>
            </a:r>
          </a:p>
          <a:p>
            <a:r>
              <a:rPr lang="en-US" dirty="0" smtClean="0"/>
              <a:t>- Immediately continue the emergency GST benefit introduced in April to be distributed retroactively and monthly from May to at least September 2020, subject to review at that time. This modest top-up, as your government has already shown, can be easily and quickly implemented and will help all low-income individuals, including many single people with disabilities that are being forgotten.</a:t>
            </a:r>
          </a:p>
          <a:p>
            <a:r>
              <a:rPr lang="en-US" dirty="0" smtClean="0"/>
              <a:t>- Further encourage and enforce to the fullest extent possible your government’s stated intention that the CERB not be clawed back in whole or in part by any and all provincial/territorial government programs.</a:t>
            </a:r>
          </a:p>
          <a:p>
            <a:r>
              <a:rPr lang="en-US" dirty="0" smtClean="0"/>
              <a:t>We encourage everyone: Please show your support for those being forgotten during COVID-19 by adding your name to this petition and forwarding our letter to your own MP letting them know how you feel regarding this important issue. And please feel free to share widely. This isn’t just an Ontario issue. This is a Canadian issue</a:t>
            </a:r>
          </a:p>
          <a:p>
            <a:r>
              <a:rPr lang="en-US" sz="3800" dirty="0" smtClean="0"/>
              <a:t>Petition! </a:t>
            </a:r>
            <a:r>
              <a:rPr lang="en-US" sz="3800" dirty="0" smtClean="0">
                <a:hlinkClick r:id="rId5" tooltip="http://chng.it/V4cL2nfm"/>
              </a:rPr>
              <a:t>http://chng.it/V4cL2nfm</a:t>
            </a:r>
            <a:endParaRPr lang="en-US" sz="3800" dirty="0" smtClean="0"/>
          </a:p>
        </p:txBody>
      </p:sp>
    </p:spTree>
    <p:extLst>
      <p:ext uri="{BB962C8B-B14F-4D97-AF65-F5344CB8AC3E}">
        <p14:creationId xmlns:p14="http://schemas.microsoft.com/office/powerpoint/2010/main" val="3960720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4"/>
                </a:solidFill>
              </a:rPr>
              <a:t>Office Locator</a:t>
            </a:r>
            <a:endParaRPr lang="en-US" b="1" dirty="0">
              <a:solidFill>
                <a:schemeClr val="accent4"/>
              </a:solidFill>
            </a:endParaRPr>
          </a:p>
        </p:txBody>
      </p:sp>
      <p:sp>
        <p:nvSpPr>
          <p:cNvPr id="3" name="Content Placeholder 2"/>
          <p:cNvSpPr>
            <a:spLocks noGrp="1"/>
          </p:cNvSpPr>
          <p:nvPr>
            <p:ph idx="1"/>
          </p:nvPr>
        </p:nvSpPr>
        <p:spPr/>
        <p:txBody>
          <a:bodyPr/>
          <a:lstStyle/>
          <a:p>
            <a:endParaRPr lang="en-US" dirty="0"/>
          </a:p>
          <a:p>
            <a:r>
              <a:rPr lang="en-US" b="1" dirty="0"/>
              <a:t>Reporting During </a:t>
            </a:r>
            <a:r>
              <a:rPr lang="en-US" b="1" dirty="0" err="1"/>
              <a:t>Covid</a:t>
            </a:r>
            <a:endParaRPr lang="en-US" dirty="0"/>
          </a:p>
          <a:p>
            <a:r>
              <a:rPr lang="en-US" dirty="0"/>
              <a:t>▪http://www.officelocator.mcss.gov.on.ca/?lang=en</a:t>
            </a:r>
          </a:p>
          <a:p>
            <a:pPr marL="0" indent="0">
              <a:buNone/>
            </a:pP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999" y="3464597"/>
            <a:ext cx="8686801" cy="2383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678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762000"/>
          </a:xfrm>
        </p:spPr>
        <p:txBody>
          <a:bodyPr/>
          <a:lstStyle/>
          <a:p>
            <a:r>
              <a:rPr lang="en-US" b="1" dirty="0" smtClean="0">
                <a:solidFill>
                  <a:schemeClr val="accent4"/>
                </a:solidFill>
              </a:rPr>
              <a:t>LINKS</a:t>
            </a:r>
            <a:endParaRPr lang="en-US" b="1" dirty="0">
              <a:solidFill>
                <a:schemeClr val="accent4"/>
              </a:solidFill>
            </a:endParaRPr>
          </a:p>
        </p:txBody>
      </p:sp>
      <p:sp>
        <p:nvSpPr>
          <p:cNvPr id="3" name="Content Placeholder 2"/>
          <p:cNvSpPr>
            <a:spLocks noGrp="1"/>
          </p:cNvSpPr>
          <p:nvPr>
            <p:ph idx="1"/>
          </p:nvPr>
        </p:nvSpPr>
        <p:spPr>
          <a:xfrm>
            <a:off x="457200" y="990600"/>
            <a:ext cx="8229600" cy="4525963"/>
          </a:xfrm>
        </p:spPr>
        <p:txBody>
          <a:bodyPr>
            <a:noAutofit/>
          </a:bodyPr>
          <a:lstStyle/>
          <a:p>
            <a:pPr marL="0" indent="0">
              <a:buNone/>
            </a:pPr>
            <a:endParaRPr lang="en-US" sz="1800" dirty="0" smtClean="0"/>
          </a:p>
          <a:p>
            <a:r>
              <a:rPr lang="en-US" sz="1800" dirty="0" smtClean="0"/>
              <a:t>▪Canada Emergency Response Benefithttps://www.canada.ca/en/services/benefits/ei/cerb-application.html</a:t>
            </a:r>
          </a:p>
          <a:p>
            <a:r>
              <a:rPr lang="en-US" sz="1800" dirty="0" smtClean="0"/>
              <a:t>▪Ministry of Community and Social Services ODSP Programhttp://www.mcss.gov.on.ca/en/mcss/programs/social/odsp/</a:t>
            </a:r>
          </a:p>
          <a:p>
            <a:endParaRPr lang="en-US" sz="1800" dirty="0" smtClean="0"/>
          </a:p>
          <a:p>
            <a:r>
              <a:rPr lang="en-US" sz="1800" dirty="0" smtClean="0"/>
              <a:t>▪My Benefits reporting online https://mybenefits.mcss.gov.on.ca/auth/login</a:t>
            </a:r>
          </a:p>
          <a:p>
            <a:r>
              <a:rPr lang="en-US" sz="1800" dirty="0" smtClean="0"/>
              <a:t>▪To find your local OW/ODSP Office and faxhttp://www.officelocator.mcss.gov.on.ca/?lang=en</a:t>
            </a:r>
          </a:p>
          <a:p>
            <a:r>
              <a:rPr lang="en-US" sz="1800" dirty="0" smtClean="0"/>
              <a:t>▪To find your local community legal clinic for free legal advice on ODSP, as well as more information about applying for and receiving ODSP http://yourlegalrights.on.ca/              </a:t>
            </a:r>
          </a:p>
          <a:p>
            <a:r>
              <a:rPr lang="en-US" sz="1800" dirty="0" smtClean="0"/>
              <a:t>▪</a:t>
            </a:r>
            <a:r>
              <a:rPr lang="en-US" sz="1800" dirty="0" err="1" smtClean="0"/>
              <a:t>Halco</a:t>
            </a:r>
            <a:endParaRPr lang="en-US" sz="1800" dirty="0" smtClean="0"/>
          </a:p>
          <a:p>
            <a:r>
              <a:rPr lang="en-US" sz="1800" dirty="0" smtClean="0"/>
              <a:t>www.halco.org</a:t>
            </a:r>
          </a:p>
          <a:p>
            <a:r>
              <a:rPr lang="en-US" sz="1800" dirty="0" smtClean="0"/>
              <a:t>▪Social Benefit Tribunal     http://www.sjto.gov.on.ca/sbt/</a:t>
            </a:r>
          </a:p>
          <a:p>
            <a:pPr marL="0" indent="0">
              <a:buNone/>
            </a:pPr>
            <a:endParaRPr lang="fr-FR" sz="1800" dirty="0" smtClean="0"/>
          </a:p>
          <a:p>
            <a:r>
              <a:rPr lang="fr-FR" sz="1800" dirty="0" smtClean="0"/>
              <a:t>▪ODSP Action Coalition   odspactioncoaliton@gmail.com</a:t>
            </a:r>
            <a:endParaRPr lang="en-US" sz="1800" dirty="0"/>
          </a:p>
        </p:txBody>
      </p:sp>
    </p:spTree>
    <p:extLst>
      <p:ext uri="{BB962C8B-B14F-4D97-AF65-F5344CB8AC3E}">
        <p14:creationId xmlns:p14="http://schemas.microsoft.com/office/powerpoint/2010/main" val="3494894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533</Words>
  <Application>Microsoft Office PowerPoint</Application>
  <PresentationFormat>On-screen Show (4:3)</PresentationFormat>
  <Paragraphs>74</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ODSP Action Coalition</vt:lpstr>
      <vt:lpstr>Who We Are</vt:lpstr>
      <vt:lpstr>Victories from our Advocacy</vt:lpstr>
      <vt:lpstr>COMMITTEES</vt:lpstr>
      <vt:lpstr>Message From MCCSS on Covid</vt:lpstr>
      <vt:lpstr>Letter to Federal Govt</vt:lpstr>
      <vt:lpstr>Petition on Change.org</vt:lpstr>
      <vt:lpstr>Office Locator</vt:lpstr>
      <vt:lpstr>LINKS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Advocacy and Resources</dc:title>
  <dc:creator>Andrea</dc:creator>
  <cp:lastModifiedBy>Sandra Gonzalez</cp:lastModifiedBy>
  <cp:revision>12</cp:revision>
  <dcterms:created xsi:type="dcterms:W3CDTF">2020-06-18T17:58:25Z</dcterms:created>
  <dcterms:modified xsi:type="dcterms:W3CDTF">2020-10-29T03:40:01Z</dcterms:modified>
</cp:coreProperties>
</file>