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6" r:id="rId2"/>
    <p:sldId id="257" r:id="rId3"/>
    <p:sldId id="260" r:id="rId4"/>
    <p:sldId id="269" r:id="rId5"/>
    <p:sldId id="259" r:id="rId6"/>
    <p:sldId id="267" r:id="rId7"/>
    <p:sldId id="268" r:id="rId8"/>
    <p:sldId id="266" r:id="rId9"/>
    <p:sldId id="264" r:id="rId10"/>
    <p:sldId id="27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248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F458-DD4B-4E9F-ADE3-DA8A2EEA476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CB49-C18A-43EC-ADBA-47C7D933EE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795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7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8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17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62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90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9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2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0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4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4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0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8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0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6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1195-DB68-4FC2-885B-449E5A2CDE81}" type="datetimeFigureOut">
              <a:rPr lang="en-CA" smtClean="0"/>
              <a:t>20-10-28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A75335-5BE8-49E3-B2FF-73F4207A7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048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nada.ca/en/revenue-agency/services/benefits/apply-for-cerb-with-cra/return-payme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709334"/>
            <a:ext cx="7766936" cy="1646302"/>
          </a:xfrm>
        </p:spPr>
        <p:txBody>
          <a:bodyPr/>
          <a:lstStyle/>
          <a:p>
            <a:r>
              <a:rPr lang="en-CA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Security Advocacy Centre</a:t>
            </a:r>
            <a:endParaRPr lang="en-CA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55636"/>
            <a:ext cx="7766936" cy="1096899"/>
          </a:xfrm>
        </p:spPr>
        <p:txBody>
          <a:bodyPr/>
          <a:lstStyle/>
          <a:p>
            <a:r>
              <a:rPr lang="en-CA" b="1" dirty="0" smtClean="0"/>
              <a:t>Presentation at OJEN’s Law and Community in 2020</a:t>
            </a:r>
          </a:p>
          <a:p>
            <a:r>
              <a:rPr lang="en-CA" b="1" dirty="0" smtClean="0"/>
              <a:t>Update and Action for Community Workers </a:t>
            </a:r>
            <a:endParaRPr lang="en-CA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3" y="225598"/>
            <a:ext cx="381000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rgbClr val="236292"/>
                </a:solidFill>
                <a:latin typeface="Arial"/>
                <a:cs typeface="Arial"/>
              </a:rPr>
              <a:t>SOME OF THE ASKS</a:t>
            </a:r>
            <a:r>
              <a:rPr lang="mr-IN" sz="3200" b="1" u="sng" dirty="0" smtClean="0">
                <a:solidFill>
                  <a:srgbClr val="236292"/>
                </a:solidFill>
                <a:latin typeface="Arial"/>
                <a:cs typeface="Arial"/>
              </a:rPr>
              <a:t>…</a:t>
            </a:r>
            <a:endParaRPr lang="en-US" sz="3200" b="1" u="sng" dirty="0">
              <a:solidFill>
                <a:srgbClr val="23629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7" y="1581889"/>
            <a:ext cx="8596668" cy="47516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b="1" u="sng" dirty="0" smtClean="0">
                <a:solidFill>
                  <a:srgbClr val="236292"/>
                </a:solidFill>
              </a:rPr>
              <a:t>Ensure </a:t>
            </a:r>
            <a:r>
              <a:rPr lang="en-CA" b="1" u="sng" dirty="0">
                <a:solidFill>
                  <a:srgbClr val="236292"/>
                </a:solidFill>
              </a:rPr>
              <a:t>income security for all social assistance recipients </a:t>
            </a:r>
            <a:r>
              <a:rPr lang="en-CA" dirty="0"/>
              <a:t>by</a:t>
            </a:r>
            <a:r>
              <a:rPr lang="en-CA" dirty="0" smtClean="0"/>
              <a:t>:</a:t>
            </a:r>
          </a:p>
          <a:p>
            <a:pPr lvl="0"/>
            <a:r>
              <a:rPr lang="en-CA" dirty="0" smtClean="0"/>
              <a:t> Retroactively </a:t>
            </a:r>
            <a:r>
              <a:rPr lang="en-CA" dirty="0"/>
              <a:t>reinstating and automatically distributing the $100 for single individuals and $200 for families Emergency Benefit for the duration of the pandemic; </a:t>
            </a:r>
            <a:endParaRPr lang="en-CA" dirty="0" smtClean="0"/>
          </a:p>
          <a:p>
            <a:pPr lvl="0"/>
            <a:r>
              <a:rPr lang="en-CA" dirty="0" smtClean="0"/>
              <a:t>Ending </a:t>
            </a:r>
            <a:r>
              <a:rPr lang="en-CA" dirty="0"/>
              <a:t>all </a:t>
            </a:r>
            <a:r>
              <a:rPr lang="en-CA" dirty="0" smtClean="0"/>
              <a:t>claw backs </a:t>
            </a:r>
            <a:r>
              <a:rPr lang="en-CA" dirty="0"/>
              <a:t>on COVID-related federal benefits </a:t>
            </a:r>
            <a:endParaRPr lang="en-CA" dirty="0" smtClean="0"/>
          </a:p>
          <a:p>
            <a:pPr lvl="0"/>
            <a:r>
              <a:rPr lang="en-CA" dirty="0" smtClean="0"/>
              <a:t>Raising the Rates</a:t>
            </a:r>
          </a:p>
          <a:p>
            <a:pPr marL="0" lvl="0" indent="0">
              <a:buNone/>
            </a:pPr>
            <a:r>
              <a:rPr lang="en-CA" b="1" u="sng" dirty="0" smtClean="0">
                <a:solidFill>
                  <a:srgbClr val="236292"/>
                </a:solidFill>
                <a:latin typeface="Arial"/>
                <a:cs typeface="Arial"/>
              </a:rPr>
              <a:t>Other issues:</a:t>
            </a:r>
          </a:p>
          <a:p>
            <a:r>
              <a:rPr lang="en-CA" dirty="0" smtClean="0"/>
              <a:t>Addressing the issue of vacant positions at SBT</a:t>
            </a:r>
          </a:p>
          <a:p>
            <a:r>
              <a:rPr lang="en-CA" dirty="0"/>
              <a:t>Immediately increase the minimum wage to $15 per hour </a:t>
            </a:r>
            <a:endParaRPr lang="en-CA" dirty="0" smtClean="0"/>
          </a:p>
          <a:p>
            <a:r>
              <a:rPr lang="en-CA" dirty="0" smtClean="0"/>
              <a:t>Multiple channels to access social assistance, not just going digital</a:t>
            </a:r>
          </a:p>
          <a:p>
            <a:pPr lvl="0"/>
            <a:r>
              <a:rPr lang="en-CA" dirty="0" smtClean="0"/>
              <a:t>Increase </a:t>
            </a:r>
            <a:r>
              <a:rPr lang="en-CA" dirty="0"/>
              <a:t>the number of inspectors under the </a:t>
            </a:r>
            <a:r>
              <a:rPr lang="en-CA" i="1" dirty="0"/>
              <a:t>Employment Standards Act</a:t>
            </a:r>
            <a:r>
              <a:rPr lang="en-CA" dirty="0"/>
              <a:t> in order to ensure proper pay and working conditions for Ontario’s workers.</a:t>
            </a:r>
          </a:p>
          <a:p>
            <a:pPr marL="0" indent="0">
              <a:buNone/>
            </a:pPr>
            <a:endParaRPr lang="en-CA" b="1" u="sng" dirty="0" smtClean="0"/>
          </a:p>
          <a:p>
            <a:pPr lvl="0"/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1" y="564465"/>
            <a:ext cx="1524000" cy="861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236" y="811099"/>
            <a:ext cx="3121152" cy="2901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5456" y="4259876"/>
            <a:ext cx="1745183" cy="12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236292"/>
                </a:solidFill>
                <a:latin typeface="Arial"/>
                <a:cs typeface="Arial"/>
              </a:rPr>
              <a:t>DISCLAIMER</a:t>
            </a:r>
            <a:endParaRPr lang="en-US" b="1" u="sng" dirty="0">
              <a:solidFill>
                <a:srgbClr val="236292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This </a:t>
            </a:r>
            <a:r>
              <a:rPr lang="en-US" dirty="0" smtClean="0"/>
              <a:t>power point </a:t>
            </a:r>
            <a:r>
              <a:rPr lang="en-US" dirty="0"/>
              <a:t>presentation is provided for general information purposes only and </a:t>
            </a:r>
            <a:r>
              <a:rPr lang="en-US" dirty="0">
                <a:solidFill>
                  <a:srgbClr val="C8269A"/>
                </a:solidFill>
              </a:rPr>
              <a:t>does not constitute legal or other professional advice. </a:t>
            </a:r>
            <a:r>
              <a:rPr lang="en-US" dirty="0"/>
              <a:t>The information given is subject to change depending on policy, regulation and law changes.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Readers </a:t>
            </a:r>
            <a:r>
              <a:rPr lang="en-US" dirty="0"/>
              <a:t>can check websites mentioned in this presentation and </a:t>
            </a:r>
            <a:r>
              <a:rPr lang="en-US" dirty="0">
                <a:solidFill>
                  <a:srgbClr val="C8269A"/>
                </a:solidFill>
              </a:rPr>
              <a:t>Government of Canada and Government of Ontario websites for the most current information.</a:t>
            </a:r>
          </a:p>
          <a:p>
            <a:pPr>
              <a:lnSpc>
                <a:spcPct val="110000"/>
              </a:lnSpc>
            </a:pPr>
            <a:r>
              <a:rPr lang="en-US" dirty="0"/>
              <a:t> If you need legal advice, contact your local legal clinic.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1" y="505391"/>
            <a:ext cx="1524000" cy="8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3" y="99284"/>
            <a:ext cx="1524000" cy="8610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70036" y="1647490"/>
            <a:ext cx="3963704" cy="3825540"/>
          </a:xfrm>
          <a:prstGeom prst="ellipse">
            <a:avLst/>
          </a:prstGeom>
          <a:noFill/>
          <a:ln w="152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5261990" y="1692579"/>
            <a:ext cx="4014181" cy="3929380"/>
          </a:xfrm>
          <a:prstGeom prst="ellipse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3988430" y="2713407"/>
            <a:ext cx="4185192" cy="3952389"/>
          </a:xfrm>
          <a:prstGeom prst="ellipse">
            <a:avLst/>
          </a:prstGeom>
          <a:noFill/>
          <a:ln w="15240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80" y="2854170"/>
            <a:ext cx="2451221" cy="2324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6" y="1517289"/>
            <a:ext cx="2952160" cy="2499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1670" y="2397638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LITIGATION</a:t>
            </a:r>
            <a:endParaRPr lang="en-C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3076" y="248483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en-C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288987" y="2920829"/>
            <a:ext cx="1980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IMPACT:</a:t>
            </a:r>
            <a:endParaRPr lang="en-CA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REFORM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RAISING AWARENESS</a:t>
            </a:r>
            <a:endParaRPr lang="en-CA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8462" y="5702592"/>
            <a:ext cx="3061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DEVELOPMENT</a:t>
            </a:r>
          </a:p>
          <a:p>
            <a:pPr algn="ctr"/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LEGAL EDUCATION</a:t>
            </a:r>
          </a:p>
          <a:p>
            <a:pPr algn="ctr"/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ADVOCACY</a:t>
            </a:r>
            <a:endParaRPr lang="en-CA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431193" y="354432"/>
            <a:ext cx="8227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Spheres of  ISAC’s Work</a:t>
            </a:r>
            <a:endParaRPr lang="en-CA" sz="4400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8" y="5098970"/>
            <a:ext cx="3574122" cy="129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57" y="288100"/>
            <a:ext cx="8596668" cy="13208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accent1">
                    <a:lumMod val="50000"/>
                  </a:schemeClr>
                </a:solidFill>
              </a:rPr>
              <a:t>What </a:t>
            </a:r>
            <a:r>
              <a:rPr lang="en-CA" b="1" u="sng" dirty="0" smtClean="0">
                <a:solidFill>
                  <a:schemeClr val="accent1">
                    <a:lumMod val="50000"/>
                  </a:schemeClr>
                </a:solidFill>
              </a:rPr>
              <a:t>was</a:t>
            </a:r>
            <a:r>
              <a:rPr lang="en-CA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b="1" u="sng" dirty="0" smtClean="0">
                <a:solidFill>
                  <a:schemeClr val="accent1">
                    <a:lumMod val="50000"/>
                  </a:schemeClr>
                </a:solidFill>
              </a:rPr>
              <a:t>(The Past)</a:t>
            </a:r>
            <a:endParaRPr lang="en-CA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98" y="1157401"/>
            <a:ext cx="11106726" cy="5401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600" b="1" u="sng" dirty="0" smtClean="0">
                <a:solidFill>
                  <a:srgbClr val="236292"/>
                </a:solidFill>
                <a:latin typeface="Arial"/>
                <a:cs typeface="Arial"/>
              </a:rPr>
              <a:t>Canada Emergency Response Benefit (CERB)</a:t>
            </a:r>
          </a:p>
          <a:p>
            <a:r>
              <a:rPr lang="en-CA" sz="2000" dirty="0" smtClean="0">
                <a:latin typeface="Arial"/>
                <a:cs typeface="Arial"/>
              </a:rPr>
              <a:t>Temporary </a:t>
            </a:r>
            <a:r>
              <a:rPr lang="en-CA" sz="2000" dirty="0">
                <a:latin typeface="Arial"/>
                <a:cs typeface="Arial"/>
              </a:rPr>
              <a:t>emergency income delivered by the Government of </a:t>
            </a:r>
            <a:r>
              <a:rPr lang="en-CA" sz="2000" dirty="0" smtClean="0">
                <a:latin typeface="Arial"/>
                <a:cs typeface="Arial"/>
              </a:rPr>
              <a:t>Canada, ended Sept. 26, 2020 </a:t>
            </a:r>
            <a:endParaRPr lang="en-CA" sz="2000" dirty="0">
              <a:latin typeface="Arial"/>
              <a:cs typeface="Arial"/>
            </a:endParaRPr>
          </a:p>
          <a:p>
            <a:r>
              <a:rPr lang="en-CA" sz="2000" dirty="0">
                <a:latin typeface="Arial"/>
                <a:cs typeface="Arial"/>
              </a:rPr>
              <a:t> </a:t>
            </a:r>
            <a:r>
              <a:rPr lang="en-CA" sz="2000" dirty="0" smtClean="0">
                <a:latin typeface="Arial"/>
                <a:cs typeface="Arial"/>
              </a:rPr>
              <a:t>For </a:t>
            </a:r>
            <a:r>
              <a:rPr lang="en-CA" sz="2000" dirty="0">
                <a:latin typeface="Arial"/>
                <a:cs typeface="Arial"/>
              </a:rPr>
              <a:t>both </a:t>
            </a:r>
            <a:r>
              <a:rPr lang="en-US" sz="2000" dirty="0">
                <a:latin typeface="Arial"/>
                <a:cs typeface="Arial"/>
              </a:rPr>
              <a:t>employed and self-</a:t>
            </a:r>
            <a:r>
              <a:rPr lang="en-US" sz="2000" dirty="0" smtClean="0">
                <a:latin typeface="Arial"/>
                <a:cs typeface="Arial"/>
              </a:rPr>
              <a:t>employed, </a:t>
            </a:r>
            <a:r>
              <a:rPr lang="en-CA" sz="2000" dirty="0">
                <a:latin typeface="Arial"/>
                <a:cs typeface="Arial"/>
              </a:rPr>
              <a:t>$2,000 per month (4 weeks) = $500 a week</a:t>
            </a:r>
          </a:p>
          <a:p>
            <a:r>
              <a:rPr lang="en-CA" sz="2000" dirty="0">
                <a:latin typeface="Arial"/>
                <a:cs typeface="Arial"/>
              </a:rPr>
              <a:t>CERB is a taxable benefit. Taxes are not deducted now but are to reported on next year’s tax return</a:t>
            </a:r>
            <a:r>
              <a:rPr lang="en-CA" sz="20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CA" sz="2600" b="1" u="sng" dirty="0" smtClean="0">
                <a:solidFill>
                  <a:srgbClr val="236292"/>
                </a:solidFill>
                <a:latin typeface="Arial"/>
                <a:cs typeface="Arial"/>
              </a:rPr>
              <a:t>Criteria</a:t>
            </a:r>
            <a:endParaRPr lang="en-CA" sz="2600" b="1" u="sng" dirty="0">
              <a:solidFill>
                <a:srgbClr val="236292"/>
              </a:solidFill>
              <a:latin typeface="Arial"/>
              <a:cs typeface="Arial"/>
            </a:endParaRPr>
          </a:p>
          <a:p>
            <a:r>
              <a:rPr lang="en-CA" sz="2000" dirty="0" smtClean="0">
                <a:latin typeface="Arial"/>
                <a:cs typeface="Arial"/>
              </a:rPr>
              <a:t>Resident of Canada, 15 </a:t>
            </a:r>
            <a:r>
              <a:rPr lang="en-CA" sz="2000" dirty="0">
                <a:latin typeface="Arial"/>
                <a:cs typeface="Arial"/>
              </a:rPr>
              <a:t>years of age or older</a:t>
            </a:r>
          </a:p>
          <a:p>
            <a:r>
              <a:rPr lang="en-CA" sz="2000" dirty="0" smtClean="0">
                <a:latin typeface="Arial"/>
                <a:cs typeface="Arial"/>
              </a:rPr>
              <a:t>Employed </a:t>
            </a:r>
            <a:r>
              <a:rPr lang="en-CA" sz="2000" dirty="0">
                <a:latin typeface="Arial"/>
                <a:cs typeface="Arial"/>
              </a:rPr>
              <a:t>or self-employed workers who stopped working due to COVID-</a:t>
            </a:r>
            <a:r>
              <a:rPr lang="en-CA" sz="2000" dirty="0" smtClean="0">
                <a:latin typeface="Arial"/>
                <a:cs typeface="Arial"/>
              </a:rPr>
              <a:t>19</a:t>
            </a:r>
          </a:p>
          <a:p>
            <a:r>
              <a:rPr lang="en-CA" sz="2000" dirty="0">
                <a:latin typeface="Arial"/>
                <a:cs typeface="Arial"/>
              </a:rPr>
              <a:t>Employment income of </a:t>
            </a:r>
            <a:r>
              <a:rPr lang="en-CA" sz="2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at least $5,000 </a:t>
            </a:r>
            <a:r>
              <a:rPr lang="en-CA" sz="2000" dirty="0">
                <a:latin typeface="Arial"/>
                <a:cs typeface="Arial"/>
              </a:rPr>
              <a:t>in 2019 </a:t>
            </a:r>
            <a:r>
              <a:rPr lang="en-CA" sz="2000" u="sng" dirty="0">
                <a:latin typeface="Arial"/>
                <a:cs typeface="Arial"/>
              </a:rPr>
              <a:t>OR</a:t>
            </a:r>
            <a:r>
              <a:rPr lang="en-CA" sz="2000" dirty="0">
                <a:latin typeface="Arial"/>
                <a:cs typeface="Arial"/>
              </a:rPr>
              <a:t> 12 months prior to date of application.  This </a:t>
            </a:r>
            <a:r>
              <a:rPr lang="en-CA" sz="2000" dirty="0" smtClean="0">
                <a:latin typeface="Arial"/>
                <a:cs typeface="Arial"/>
              </a:rPr>
              <a:t>includes: Employment </a:t>
            </a:r>
            <a:r>
              <a:rPr lang="en-CA" sz="2000" dirty="0">
                <a:latin typeface="Arial"/>
                <a:cs typeface="Arial"/>
              </a:rPr>
              <a:t>or self-employment </a:t>
            </a:r>
            <a:r>
              <a:rPr lang="en-CA" sz="2000" dirty="0" smtClean="0">
                <a:latin typeface="Arial"/>
                <a:cs typeface="Arial"/>
              </a:rPr>
              <a:t>income, Maternity </a:t>
            </a:r>
            <a:r>
              <a:rPr lang="en-CA" sz="2000" dirty="0">
                <a:latin typeface="Arial"/>
                <a:cs typeface="Arial"/>
              </a:rPr>
              <a:t>&amp; parental benefits from EI or Quebec </a:t>
            </a:r>
            <a:r>
              <a:rPr lang="en-CA" sz="2000" dirty="0" smtClean="0">
                <a:latin typeface="Arial"/>
                <a:cs typeface="Arial"/>
              </a:rPr>
              <a:t>plan</a:t>
            </a:r>
          </a:p>
          <a:p>
            <a:endParaRPr lang="en-CA" sz="2000" dirty="0">
              <a:latin typeface="Arial"/>
              <a:cs typeface="Arial"/>
            </a:endParaRPr>
          </a:p>
          <a:p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NOTE that the CRA is STILL continuing to process retroactive applications until </a:t>
            </a:r>
            <a:r>
              <a:rPr lang="en-CA" sz="2400" b="1" u="sng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December 2, 2020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ü"/>
            </a:pPr>
            <a:endParaRPr lang="en-CA" sz="2000" dirty="0"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Wingdings" pitchFamily="2" charset="2"/>
              <a:buChar char="ü"/>
            </a:pPr>
            <a:endParaRPr lang="en-CA" sz="2000" dirty="0">
              <a:latin typeface="Arial"/>
              <a:cs typeface="Arial"/>
            </a:endParaRPr>
          </a:p>
          <a:p>
            <a:pPr marL="301943" lvl="1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5" y="151740"/>
            <a:ext cx="1524000" cy="861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12" y="3052122"/>
            <a:ext cx="2367348" cy="13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005" y="609600"/>
            <a:ext cx="8596668" cy="13208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236292"/>
                </a:solidFill>
              </a:rPr>
              <a:t>Who does not qualify for CERB?</a:t>
            </a:r>
            <a:endParaRPr lang="en-US" u="sng" dirty="0">
              <a:solidFill>
                <a:srgbClr val="2362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0083" cy="3880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5000"/>
              <a:buFont typeface="Franklin Gothic Book" pitchFamily="34" charset="0"/>
              <a:buChar char="X"/>
            </a:pPr>
            <a:r>
              <a:rPr lang="en-CA" sz="2400" dirty="0">
                <a:latin typeface="Arial"/>
                <a:cs typeface="Arial"/>
              </a:rPr>
              <a:t>People </a:t>
            </a:r>
            <a:r>
              <a:rPr lang="en-CA" sz="24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living outside Canada</a:t>
            </a:r>
            <a:r>
              <a:rPr lang="en-CA" sz="2400" dirty="0">
                <a:latin typeface="Arial"/>
                <a:cs typeface="Arial"/>
              </a:rPr>
              <a:t>. </a:t>
            </a:r>
            <a:endParaRPr lang="en-CA" sz="2400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5000"/>
              <a:buFont typeface="Franklin Gothic Book" pitchFamily="34" charset="0"/>
              <a:buChar char="X"/>
            </a:pPr>
            <a:r>
              <a:rPr lang="en-CA" sz="2400" dirty="0" smtClean="0">
                <a:latin typeface="Arial"/>
                <a:cs typeface="Arial"/>
              </a:rPr>
              <a:t>Cash </a:t>
            </a:r>
            <a:r>
              <a:rPr lang="en-CA" sz="2400" dirty="0">
                <a:latin typeface="Arial"/>
                <a:cs typeface="Arial"/>
              </a:rPr>
              <a:t>workers and others reporting under $5000 </a:t>
            </a:r>
          </a:p>
          <a:p>
            <a:pPr>
              <a:buClr>
                <a:schemeClr val="accent4">
                  <a:lumMod val="75000"/>
                </a:schemeClr>
              </a:buClr>
              <a:buSzPct val="105000"/>
              <a:buFont typeface="Franklin Gothic Book" pitchFamily="34" charset="0"/>
              <a:buChar char="X"/>
            </a:pPr>
            <a:r>
              <a:rPr lang="en-CA" sz="2400" dirty="0" smtClean="0">
                <a:latin typeface="Arial"/>
                <a:cs typeface="Arial"/>
              </a:rPr>
              <a:t>Workers </a:t>
            </a:r>
            <a:r>
              <a:rPr lang="en-CA" sz="2400" dirty="0">
                <a:latin typeface="Arial"/>
                <a:cs typeface="Arial"/>
              </a:rPr>
              <a:t>looking for jobs but who </a:t>
            </a:r>
            <a:r>
              <a:rPr lang="en-CA" sz="24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did not stop working because of COVID-19</a:t>
            </a:r>
            <a:r>
              <a:rPr lang="en-CA" sz="2400" dirty="0">
                <a:latin typeface="Arial"/>
                <a:cs typeface="Arial"/>
              </a:rPr>
              <a:t>.  For example:</a:t>
            </a:r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None/>
            </a:pPr>
            <a:r>
              <a:rPr lang="en-CA" sz="2400" spc="15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   - Long term unemployed </a:t>
            </a:r>
            <a:r>
              <a:rPr lang="en-CA" sz="2400" spc="150" dirty="0">
                <a:latin typeface="Arial"/>
                <a:cs typeface="Arial"/>
              </a:rPr>
              <a:t>not recently on EI</a:t>
            </a:r>
          </a:p>
          <a:p>
            <a:pPr lvl="1">
              <a:spcBef>
                <a:spcPts val="0"/>
              </a:spcBef>
              <a:buClr>
                <a:schemeClr val="accent4">
                  <a:lumMod val="75000"/>
                </a:schemeClr>
              </a:buClr>
              <a:buNone/>
            </a:pPr>
            <a:r>
              <a:rPr lang="en-CA" sz="2400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    </a:t>
            </a:r>
            <a:r>
              <a:rPr lang="en-CA" sz="240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- </a:t>
            </a:r>
            <a:r>
              <a:rPr lang="en-CA" sz="2400" spc="15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New labour market entrants </a:t>
            </a:r>
            <a:r>
              <a:rPr lang="en-CA" sz="2400" spc="150" dirty="0">
                <a:latin typeface="Arial"/>
                <a:cs typeface="Arial"/>
              </a:rPr>
              <a:t>like recent arrivals to </a:t>
            </a:r>
            <a:r>
              <a:rPr lang="en-CA" sz="2400" spc="150" dirty="0" smtClean="0">
                <a:latin typeface="Arial"/>
                <a:cs typeface="Arial"/>
              </a:rPr>
              <a:t> Canada</a:t>
            </a:r>
            <a:endParaRPr lang="en-CA" sz="2400" spc="150" dirty="0">
              <a:latin typeface="Arial"/>
              <a:cs typeface="Arial"/>
            </a:endParaRPr>
          </a:p>
          <a:p>
            <a:pPr>
              <a:spcBef>
                <a:spcPts val="0"/>
              </a:spcBef>
              <a:buClr>
                <a:schemeClr val="accent4">
                  <a:lumMod val="75000"/>
                </a:schemeClr>
              </a:buClr>
              <a:buSzPct val="105000"/>
              <a:buFont typeface="Franklin Gothic Book" pitchFamily="34" charset="0"/>
              <a:buChar char="X"/>
            </a:pPr>
            <a:r>
              <a:rPr lang="en-CA" sz="2400" dirty="0">
                <a:latin typeface="Arial"/>
                <a:cs typeface="Arial"/>
              </a:rPr>
              <a:t> </a:t>
            </a:r>
            <a:r>
              <a:rPr lang="en-CA" sz="2400" dirty="0" smtClean="0">
                <a:latin typeface="Arial"/>
                <a:cs typeface="Arial"/>
              </a:rPr>
              <a:t>Workers </a:t>
            </a:r>
            <a:r>
              <a:rPr lang="en-CA" sz="2400" dirty="0">
                <a:latin typeface="Arial"/>
                <a:cs typeface="Arial"/>
              </a:rPr>
              <a:t>who say they </a:t>
            </a:r>
            <a:r>
              <a:rPr lang="en-CA" sz="2400" u="sng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voluntarily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CA" sz="2400" dirty="0">
                <a:latin typeface="Arial"/>
                <a:cs typeface="Arial"/>
              </a:rPr>
              <a:t>quit. The employer’s statement on a Record of Employment doesn’t matter for CERB (it might later for EI).</a:t>
            </a:r>
          </a:p>
          <a:p>
            <a:pPr marL="45720" indent="0">
              <a:buNone/>
            </a:pPr>
            <a:endParaRPr lang="en-CA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1" y="489315"/>
            <a:ext cx="1524000" cy="8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u="sng" dirty="0" smtClean="0">
                <a:solidFill>
                  <a:schemeClr val="accent1">
                    <a:lumMod val="50000"/>
                  </a:schemeClr>
                </a:solidFill>
              </a:rPr>
              <a:t>CERB and OW/ODSP</a:t>
            </a:r>
            <a:endParaRPr lang="en-CA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652" y="1551233"/>
            <a:ext cx="10528272" cy="516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Claw back </a:t>
            </a:r>
          </a:p>
          <a:p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Government has treated CERB like employment earnings for all ODSP Recipients= First $200 and 50% of each additional dollar will be exempt, amounts to $900 claw back</a:t>
            </a:r>
          </a:p>
          <a:p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Claw backs apply to OW recipients</a:t>
            </a:r>
          </a:p>
          <a:p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and ODSP recipients who see their CERB benefits partially clawed back will still receive a nominal amount if they become financially ineligible to ensure continued access to health benefits and other supports.</a:t>
            </a:r>
          </a:p>
          <a:p>
            <a:pPr lvl="1">
              <a:buFont typeface="Wingdings" charset="2"/>
              <a:buChar char="ü"/>
            </a:pP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exceptions apply, no claw backs if recipients under the age of 18, who are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full-time secondary students or full-time post-secondary students, and in the case of </a:t>
            </a:r>
            <a:r>
              <a:rPr lang="en-C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OW recipients if they started receiving OW before March , 2020 or if they are past initial qualifying period.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3" y="379411"/>
            <a:ext cx="1524000" cy="861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590" y="1607500"/>
            <a:ext cx="1909994" cy="256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7901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u="sng" dirty="0">
                <a:solidFill>
                  <a:schemeClr val="accent1">
                    <a:lumMod val="50000"/>
                  </a:schemeClr>
                </a:solidFill>
              </a:rPr>
              <a:t>What is (The Present</a:t>
            </a:r>
            <a:r>
              <a:rPr lang="en-CA" b="1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en-CA" b="1" u="sng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31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11" y="1607501"/>
            <a:ext cx="8596668" cy="4691061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</a:rPr>
              <a:t>Enhanced Employment Insurance</a:t>
            </a:r>
            <a:endParaRPr lang="en-CA" sz="2400" dirty="0" smtClean="0">
              <a:solidFill>
                <a:srgbClr val="002060"/>
              </a:solidFill>
            </a:endParaRPr>
          </a:p>
          <a:p>
            <a:r>
              <a:rPr lang="en-CA" sz="2400" dirty="0" smtClean="0">
                <a:solidFill>
                  <a:srgbClr val="002060"/>
                </a:solidFill>
              </a:rPr>
              <a:t>Effective </a:t>
            </a:r>
            <a:r>
              <a:rPr lang="en-CA" sz="2400" dirty="0">
                <a:solidFill>
                  <a:srgbClr val="002060"/>
                </a:solidFill>
              </a:rPr>
              <a:t>Sept </a:t>
            </a:r>
            <a:r>
              <a:rPr lang="en-CA" sz="2400" dirty="0" smtClean="0">
                <a:solidFill>
                  <a:srgbClr val="002060"/>
                </a:solidFill>
              </a:rPr>
              <a:t>27, 2020 </a:t>
            </a:r>
            <a:r>
              <a:rPr lang="en-CA" sz="2400" dirty="0">
                <a:solidFill>
                  <a:srgbClr val="002060"/>
                </a:solidFill>
              </a:rPr>
              <a:t>for one year, these are the</a:t>
            </a:r>
            <a:r>
              <a:rPr lang="en-US" sz="2400" dirty="0">
                <a:solidFill>
                  <a:srgbClr val="002060"/>
                </a:solidFill>
              </a:rPr>
              <a:t> key </a:t>
            </a:r>
            <a:r>
              <a:rPr lang="en-US" sz="2400" dirty="0">
                <a:solidFill>
                  <a:srgbClr val="FF0000"/>
                </a:solidFill>
              </a:rPr>
              <a:t>temporary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measures t</a:t>
            </a:r>
            <a:r>
              <a:rPr lang="en-CA" sz="2400" dirty="0">
                <a:solidFill>
                  <a:srgbClr val="002060"/>
                </a:solidFill>
              </a:rPr>
              <a:t>o facilitate EI access: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CA" sz="2400" dirty="0">
                <a:solidFill>
                  <a:schemeClr val="accent4">
                    <a:lumMod val="75000"/>
                  </a:schemeClr>
                </a:solidFill>
              </a:rPr>
              <a:t>120 hours of work to qualify </a:t>
            </a:r>
            <a:r>
              <a:rPr lang="en-CA" sz="2400" dirty="0" smtClean="0">
                <a:solidFill>
                  <a:schemeClr val="accent4">
                    <a:lumMod val="75000"/>
                  </a:schemeClr>
                </a:solidFill>
              </a:rPr>
              <a:t>(normal requirement between 420 to 700 hours).</a:t>
            </a:r>
            <a:endParaRPr lang="en-CA" sz="24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CA" sz="2400" dirty="0">
                <a:solidFill>
                  <a:srgbClr val="002060"/>
                </a:solidFill>
              </a:rPr>
              <a:t>Canada-wide qualifying </a:t>
            </a:r>
            <a:r>
              <a:rPr lang="en-CA" sz="2400" dirty="0" smtClean="0">
                <a:solidFill>
                  <a:srgbClr val="002060"/>
                </a:solidFill>
              </a:rPr>
              <a:t>rule </a:t>
            </a:r>
            <a:r>
              <a:rPr lang="en-CA" sz="2400" dirty="0">
                <a:solidFill>
                  <a:srgbClr val="002060"/>
                </a:solidFill>
              </a:rPr>
              <a:t>(same for all 62 EI Regions)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CA" sz="2400" dirty="0">
                <a:solidFill>
                  <a:schemeClr val="accent4">
                    <a:lumMod val="75000"/>
                  </a:schemeClr>
                </a:solidFill>
              </a:rPr>
              <a:t>a minimum benefit rate of 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</a:rPr>
              <a:t>$500 </a:t>
            </a:r>
            <a:r>
              <a:rPr lang="en-CA" sz="2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weekly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CA" sz="2400" dirty="0">
                <a:solidFill>
                  <a:schemeClr val="accent4">
                    <a:lumMod val="75000"/>
                  </a:schemeClr>
                </a:solidFill>
              </a:rPr>
              <a:t>at least 26 weeks of benefits;</a:t>
            </a:r>
            <a:r>
              <a:rPr lang="en-CA" sz="2400" dirty="0">
                <a:solidFill>
                  <a:srgbClr val="002060"/>
                </a:solidFill>
              </a:rPr>
              <a:t> maximum 45 weeks</a:t>
            </a:r>
          </a:p>
          <a:p>
            <a:pPr lvl="1"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en-CA" sz="2400" dirty="0">
                <a:solidFill>
                  <a:srgbClr val="002060"/>
                </a:solidFill>
              </a:rPr>
              <a:t>simplified processing.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" y="360715"/>
            <a:ext cx="1524000" cy="861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555" y="2108026"/>
            <a:ext cx="2545080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What is (Continued) 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b="1" u="sng" dirty="0" smtClean="0">
                <a:solidFill>
                  <a:srgbClr val="236292"/>
                </a:solidFill>
              </a:rPr>
              <a:t>The Processing of claims</a:t>
            </a:r>
            <a:r>
              <a:rPr lang="mr-IN" sz="2400" b="1" u="sng" dirty="0" smtClean="0">
                <a:solidFill>
                  <a:srgbClr val="236292"/>
                </a:solidFill>
              </a:rPr>
              <a:t>…</a:t>
            </a:r>
            <a:endParaRPr lang="en-US" sz="2400" b="1" u="sng" dirty="0" smtClean="0">
              <a:solidFill>
                <a:srgbClr val="236292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Franklin Gothic Book" pitchFamily="34" charset="0"/>
              <a:buChar char="►"/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1 week EI waiting period is temporarily waived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for workers transitioning directly from CERB to EI.  It is also waived for new claims if the worker must quarantine for COVID-19. All others will have to serve a 1 week waiting period for EI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Franklin Gothic Book" pitchFamily="34" charset="0"/>
              <a:buChar char="►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Separation pay (like termination pay, vacation and severance)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will no longer be applied against EI benefits</a:t>
            </a:r>
          </a:p>
          <a:p>
            <a:pPr lvl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Franklin Gothic Book" pitchFamily="34" charset="0"/>
              <a:buChar char="►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ROEs with ‘other’ as the reason for separation 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normally mean delays for an investigation. Now ROEs have been ‘pre-worked’ to save time.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Franklin Gothic Book" pitchFamily="34" charset="0"/>
              <a:buChar char="►"/>
            </a:pP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lvl="0">
              <a:buClr>
                <a:srgbClr val="7CCA62">
                  <a:lumMod val="75000"/>
                </a:srgbClr>
              </a:buClr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4" y="489315"/>
            <a:ext cx="1524000" cy="861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156" y="2716676"/>
            <a:ext cx="1847068" cy="25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u="sng" dirty="0">
                <a:solidFill>
                  <a:schemeClr val="accent1">
                    <a:lumMod val="50000"/>
                  </a:schemeClr>
                </a:solidFill>
              </a:rPr>
              <a:t>What is </a:t>
            </a:r>
            <a:r>
              <a:rPr lang="en-CA" b="1" u="sng" dirty="0" smtClean="0">
                <a:solidFill>
                  <a:schemeClr val="accent1">
                    <a:lumMod val="50000"/>
                  </a:schemeClr>
                </a:solidFill>
              </a:rPr>
              <a:t>(The Present)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99" y="1774789"/>
            <a:ext cx="8596668" cy="3880773"/>
          </a:xfrm>
        </p:spPr>
        <p:txBody>
          <a:bodyPr/>
          <a:lstStyle/>
          <a:p>
            <a:r>
              <a:rPr lang="en-US" sz="2000" b="1" u="sng" dirty="0">
                <a:latin typeface="Arial"/>
                <a:cs typeface="Arial"/>
              </a:rPr>
              <a:t>Canada Recovery Benefit. </a:t>
            </a:r>
            <a:r>
              <a:rPr lang="en-US" sz="2000" dirty="0">
                <a:latin typeface="Arial"/>
                <a:cs typeface="Arial"/>
              </a:rPr>
              <a:t>For workers who are self-employed or not eligible for EI- $500 week for up to 26 weeks</a:t>
            </a:r>
          </a:p>
          <a:p>
            <a:r>
              <a:rPr lang="en-US" sz="2000" b="1" u="sng" dirty="0">
                <a:latin typeface="Arial"/>
                <a:cs typeface="Arial"/>
              </a:rPr>
              <a:t>Canada Recovery Sickness Benefit</a:t>
            </a:r>
            <a:r>
              <a:rPr lang="en-US" sz="2000" dirty="0">
                <a:latin typeface="Arial"/>
                <a:cs typeface="Arial"/>
              </a:rPr>
              <a:t>- $500 week for up to two weeks (if you are sick and/or need to self-isolate).</a:t>
            </a:r>
          </a:p>
          <a:p>
            <a:r>
              <a:rPr lang="en-US" sz="2000" b="1" u="sng" dirty="0">
                <a:latin typeface="Arial"/>
                <a:cs typeface="Arial"/>
              </a:rPr>
              <a:t>Canada Recovery Caregiving Benefit</a:t>
            </a:r>
            <a:r>
              <a:rPr lang="en-US" sz="2000" dirty="0">
                <a:latin typeface="Arial"/>
                <a:cs typeface="Arial"/>
              </a:rPr>
              <a:t>- $500 week for up to 26 weeks per household, unable to work because they must care for.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Child under 12 (school closures)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Dependent (facility closed due to </a:t>
            </a:r>
            <a:r>
              <a:rPr lang="en-US" sz="2000" dirty="0" err="1">
                <a:latin typeface="Arial"/>
                <a:cs typeface="Arial"/>
              </a:rPr>
              <a:t>covid</a:t>
            </a:r>
            <a:r>
              <a:rPr lang="en-US" sz="2000" dirty="0">
                <a:latin typeface="Arial"/>
                <a:cs typeface="Arial"/>
              </a:rPr>
              <a:t>)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Child family member sick/ required to quarantine re: Covid-</a:t>
            </a:r>
            <a:r>
              <a:rPr lang="en-US" sz="2000" dirty="0" smtClean="0">
                <a:latin typeface="Arial"/>
                <a:cs typeface="Arial"/>
              </a:rPr>
              <a:t>19</a:t>
            </a:r>
          </a:p>
          <a:p>
            <a:pPr marL="457200" lvl="1" indent="0">
              <a:buNone/>
            </a:pPr>
            <a:endParaRPr lang="en-US" sz="2000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6" y="392865"/>
            <a:ext cx="1524000" cy="861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25" y="3632898"/>
            <a:ext cx="3564275" cy="26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517" y="641750"/>
            <a:ext cx="6745955" cy="1320800"/>
          </a:xfrm>
        </p:spPr>
        <p:txBody>
          <a:bodyPr/>
          <a:lstStyle/>
          <a:p>
            <a:pPr algn="ctr"/>
            <a:r>
              <a:rPr lang="en-CA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to </a:t>
            </a:r>
            <a:r>
              <a:rPr lang="en-CA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(The Future)</a:t>
            </a:r>
            <a:endParaRPr lang="en-CA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5548"/>
            <a:ext cx="8647024" cy="5452451"/>
          </a:xfrm>
        </p:spPr>
        <p:txBody>
          <a:bodyPr>
            <a:noAutofit/>
          </a:bodyPr>
          <a:lstStyle/>
          <a:p>
            <a:pPr marL="0" indent="0" fontAlgn="base">
              <a:lnSpc>
                <a:spcPts val="2880"/>
              </a:lnSpc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rgbClr val="236292"/>
                </a:solidFill>
                <a:latin typeface="Arial"/>
                <a:cs typeface="Arial"/>
              </a:rPr>
              <a:t>SOME UNKNOWNS:</a:t>
            </a:r>
          </a:p>
          <a:p>
            <a:pPr marL="0" indent="0" fontAlgn="base">
              <a:lnSpc>
                <a:spcPts val="2880"/>
              </a:lnSpc>
              <a:spcBef>
                <a:spcPts val="0"/>
              </a:spcBef>
              <a:buNone/>
            </a:pPr>
            <a:r>
              <a:rPr lang="en-US" sz="2000" b="1" u="sng" dirty="0" smtClean="0">
                <a:solidFill>
                  <a:srgbClr val="236292"/>
                </a:solidFill>
                <a:latin typeface="Arial"/>
                <a:cs typeface="Arial"/>
              </a:rPr>
              <a:t>Dealing with CERB Overpayments and Repayments</a:t>
            </a:r>
          </a:p>
          <a:p>
            <a:pPr marL="182880" fontAlgn="base">
              <a:lnSpc>
                <a:spcPts val="2880"/>
              </a:lnSpc>
              <a:spcBef>
                <a:spcPts val="0"/>
              </a:spcBef>
            </a:pPr>
            <a:r>
              <a:rPr lang="en-US" sz="2000" dirty="0" smtClean="0">
                <a:latin typeface="Arial"/>
                <a:cs typeface="Arial"/>
              </a:rPr>
              <a:t>In </a:t>
            </a:r>
            <a:r>
              <a:rPr lang="en-US" sz="2000" dirty="0">
                <a:latin typeface="Arial"/>
                <a:cs typeface="Arial"/>
              </a:rPr>
              <a:t>confusion, some applied to EI </a:t>
            </a:r>
            <a:r>
              <a:rPr lang="en-US" sz="2000" u="sng" dirty="0">
                <a:latin typeface="Arial"/>
                <a:cs typeface="Arial"/>
              </a:rPr>
              <a:t>and</a:t>
            </a:r>
            <a:r>
              <a:rPr lang="en-US" sz="2000" dirty="0">
                <a:latin typeface="Arial"/>
                <a:cs typeface="Arial"/>
              </a:rPr>
              <a:t> to CERB.</a:t>
            </a:r>
          </a:p>
          <a:p>
            <a:pPr marL="182880" fontAlgn="base">
              <a:lnSpc>
                <a:spcPts val="288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he </a:t>
            </a:r>
            <a:r>
              <a:rPr lang="en-US" sz="2000" dirty="0">
                <a:latin typeface="Arial"/>
                <a:cs typeface="Arial"/>
              </a:rPr>
              <a:t>government </a:t>
            </a:r>
            <a:r>
              <a:rPr lang="en-US" sz="2000" dirty="0" smtClean="0">
                <a:latin typeface="Arial"/>
                <a:cs typeface="Arial"/>
              </a:rPr>
              <a:t>has </a:t>
            </a:r>
            <a:r>
              <a:rPr lang="en-US" sz="2000" dirty="0">
                <a:latin typeface="Arial"/>
                <a:cs typeface="Arial"/>
              </a:rPr>
              <a:t>said to: “budget your money because we’ll be in touch about how to repay.”</a:t>
            </a:r>
          </a:p>
          <a:p>
            <a:pPr marL="182880" fontAlgn="base">
              <a:lnSpc>
                <a:spcPts val="2880"/>
              </a:lnSpc>
              <a:spcBef>
                <a:spcPts val="0"/>
              </a:spcBef>
            </a:pPr>
            <a:r>
              <a:rPr lang="en-US" sz="2000" spc="150" dirty="0">
                <a:latin typeface="Arial"/>
                <a:cs typeface="Arial"/>
              </a:rPr>
              <a:t>First, determine </a:t>
            </a:r>
            <a:r>
              <a:rPr lang="en-US" sz="2000" spc="150" dirty="0" smtClean="0">
                <a:latin typeface="Arial"/>
                <a:cs typeface="Arial"/>
              </a:rPr>
              <a:t>if individuals need </a:t>
            </a:r>
            <a:r>
              <a:rPr lang="en-US" sz="2000" spc="150" dirty="0">
                <a:latin typeface="Arial"/>
                <a:cs typeface="Arial"/>
              </a:rPr>
              <a:t>to repay, if </a:t>
            </a:r>
            <a:r>
              <a:rPr lang="en-US" sz="2000" spc="150" dirty="0" smtClean="0">
                <a:latin typeface="Arial"/>
                <a:cs typeface="Arial"/>
              </a:rPr>
              <a:t>so repayments can be made </a:t>
            </a:r>
            <a:r>
              <a:rPr lang="en-US" sz="2000" spc="150" dirty="0">
                <a:latin typeface="Arial"/>
                <a:cs typeface="Arial"/>
              </a:rPr>
              <a:t>through the following ways:</a:t>
            </a:r>
          </a:p>
          <a:p>
            <a:pPr marL="1691640" lvl="5" fontAlgn="base">
              <a:lnSpc>
                <a:spcPts val="2880"/>
              </a:lnSpc>
              <a:spcBef>
                <a:spcPts val="0"/>
              </a:spcBef>
            </a:pPr>
            <a:r>
              <a:rPr lang="en-US" sz="2000" spc="150" dirty="0">
                <a:latin typeface="Arial"/>
                <a:cs typeface="Arial"/>
              </a:rPr>
              <a:t>CRA Account</a:t>
            </a:r>
          </a:p>
          <a:p>
            <a:pPr marL="1691640" lvl="5" fontAlgn="base">
              <a:lnSpc>
                <a:spcPts val="2880"/>
              </a:lnSpc>
              <a:spcBef>
                <a:spcPts val="0"/>
              </a:spcBef>
            </a:pPr>
            <a:r>
              <a:rPr lang="en-US" sz="2000" spc="150" dirty="0">
                <a:latin typeface="Arial"/>
                <a:cs typeface="Arial"/>
              </a:rPr>
              <a:t>Online banking</a:t>
            </a:r>
          </a:p>
          <a:p>
            <a:pPr marL="1691640" lvl="5" fontAlgn="base">
              <a:lnSpc>
                <a:spcPts val="2880"/>
              </a:lnSpc>
              <a:spcBef>
                <a:spcPts val="0"/>
              </a:spcBef>
            </a:pPr>
            <a:r>
              <a:rPr lang="en-US" sz="2000" spc="150" dirty="0">
                <a:latin typeface="Arial"/>
                <a:cs typeface="Arial"/>
              </a:rPr>
              <a:t>Mail</a:t>
            </a:r>
          </a:p>
          <a:p>
            <a:pPr marL="182880" fontAlgn="base">
              <a:lnSpc>
                <a:spcPts val="2880"/>
              </a:lnSpc>
              <a:spcBef>
                <a:spcPts val="0"/>
              </a:spcBef>
            </a:pPr>
            <a:r>
              <a:rPr lang="en-US" sz="2000" spc="150" dirty="0">
                <a:latin typeface="Arial"/>
                <a:cs typeface="Arial"/>
              </a:rPr>
              <a:t>See CRA’s website for more details:</a:t>
            </a:r>
          </a:p>
          <a:p>
            <a:pPr marL="0" indent="0" fontAlgn="base">
              <a:lnSpc>
                <a:spcPts val="2880"/>
              </a:lnSpc>
              <a:spcBef>
                <a:spcPts val="0"/>
              </a:spcBef>
              <a:buNone/>
            </a:pPr>
            <a:r>
              <a:rPr lang="en-US" sz="2000" spc="150" dirty="0">
                <a:latin typeface="Arial"/>
                <a:cs typeface="Arial"/>
                <a:hlinkClick r:id="rId2"/>
              </a:rPr>
              <a:t>https://www.canada.ca/en/revenue-agency/services/benefits/apply-for-cerb-with-cra/return-</a:t>
            </a:r>
            <a:r>
              <a:rPr lang="en-US" sz="2000" spc="150" dirty="0" smtClean="0">
                <a:latin typeface="Arial"/>
                <a:cs typeface="Arial"/>
                <a:hlinkClick r:id="rId2"/>
              </a:rPr>
              <a:t>payment.html</a:t>
            </a:r>
            <a:endParaRPr lang="en-US" sz="2000" spc="15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CA" sz="2000" b="1" u="sng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5115"/>
            <a:ext cx="1524000" cy="861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102" y="416005"/>
            <a:ext cx="3320898" cy="23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4939</TotalTime>
  <Words>945</Words>
  <Application>Microsoft Macintosh PowerPoint</Application>
  <PresentationFormat>Custom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Income Security Advocacy Centre</vt:lpstr>
      <vt:lpstr>PowerPoint Presentation</vt:lpstr>
      <vt:lpstr>What was (The Past)</vt:lpstr>
      <vt:lpstr>Who does not qualify for CERB?</vt:lpstr>
      <vt:lpstr>CERB and OW/ODSP</vt:lpstr>
      <vt:lpstr>What is (The Present) </vt:lpstr>
      <vt:lpstr>What is (Continued) </vt:lpstr>
      <vt:lpstr>What is (The Present)</vt:lpstr>
      <vt:lpstr>What is to come (The Future)</vt:lpstr>
      <vt:lpstr>SOME OF THE ASKS…</vt:lpstr>
      <vt:lpstr>DISCLAIMER</vt:lpstr>
    </vt:vector>
  </TitlesOfParts>
  <Company>Legal Aid Ontario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Gonzalez</dc:creator>
  <cp:lastModifiedBy>Sandra M.  Gonzalez Ponce</cp:lastModifiedBy>
  <cp:revision>69</cp:revision>
  <dcterms:created xsi:type="dcterms:W3CDTF">2020-10-19T15:03:23Z</dcterms:created>
  <dcterms:modified xsi:type="dcterms:W3CDTF">2020-10-29T03:37:11Z</dcterms:modified>
</cp:coreProperties>
</file>