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g"/>
  <Override PartName="/ppt/media/image5.jpg" ContentType="image/jpg"/>
  <Override PartName="/ppt/media/image7.jpg" ContentType="image/jpg"/>
  <Override PartName="/ppt/media/image10.jpg" ContentType="image/jpg"/>
  <Override PartName="/ppt/media/image11.jpg" ContentType="image/jpg"/>
  <Override PartName="/ppt/media/image14.jpg" ContentType="image/jpg"/>
  <Override PartName="/ppt/media/image16.jpg" ContentType="image/jpg"/>
  <Override PartName="/ppt/media/image19.jpg" ContentType="image/jpg"/>
  <Override PartName="/ppt/media/image22.jpg" ContentType="image/jpg"/>
  <Override PartName="/ppt/media/image26.jpg" ContentType="image/jpg"/>
  <Override PartName="/ppt/media/image27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6" r:id="rId2"/>
    <p:sldId id="297" r:id="rId3"/>
    <p:sldId id="319" r:id="rId4"/>
    <p:sldId id="298" r:id="rId5"/>
    <p:sldId id="320" r:id="rId6"/>
    <p:sldId id="299" r:id="rId7"/>
    <p:sldId id="321" r:id="rId8"/>
    <p:sldId id="300" r:id="rId9"/>
    <p:sldId id="322" r:id="rId10"/>
    <p:sldId id="301" r:id="rId11"/>
    <p:sldId id="323" r:id="rId12"/>
    <p:sldId id="302" r:id="rId13"/>
    <p:sldId id="324" r:id="rId14"/>
    <p:sldId id="303" r:id="rId15"/>
    <p:sldId id="304" r:id="rId16"/>
    <p:sldId id="305" r:id="rId17"/>
    <p:sldId id="306" r:id="rId18"/>
    <p:sldId id="307" r:id="rId19"/>
    <p:sldId id="308" r:id="rId20"/>
    <p:sldId id="314" r:id="rId21"/>
    <p:sldId id="325" r:id="rId22"/>
    <p:sldId id="318" r:id="rId23"/>
    <p:sldId id="309" r:id="rId24"/>
    <p:sldId id="310" r:id="rId25"/>
    <p:sldId id="328" r:id="rId26"/>
    <p:sldId id="284" r:id="rId27"/>
    <p:sldId id="295" r:id="rId28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389C"/>
    <a:srgbClr val="0079C4"/>
    <a:srgbClr val="0432FF"/>
    <a:srgbClr val="FE0008"/>
    <a:srgbClr val="FEA900"/>
    <a:srgbClr val="FFC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6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48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5ED04-00B2-4F5D-8737-1782C28945F7}" type="datetimeFigureOut">
              <a:rPr lang="en-CA" smtClean="0"/>
              <a:t>2020-10-29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66AE2-A7BD-4535-9C18-046E10F519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7327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5ABB7204-EF84-4917-BDD9-F36B3BDF2740}" type="datetimeFigureOut">
              <a:rPr lang="en-CA" smtClean="0"/>
              <a:t>2020-10-29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2F6C9F01-42EB-41DF-AE46-083E487FDD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939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C9F01-42EB-41DF-AE46-083E487FDDFD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5257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C9F01-42EB-41DF-AE46-083E487FDDF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2232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C9F01-42EB-41DF-AE46-083E487FDDF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435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92700" y="2192868"/>
            <a:ext cx="6738806" cy="2768070"/>
          </a:xfrm>
        </p:spPr>
        <p:txBody>
          <a:bodyPr anchor="t" anchorCtr="0">
            <a:normAutofit/>
          </a:bodyPr>
          <a:lstStyle>
            <a:lvl1pPr algn="l">
              <a:defRPr sz="5400" b="0" spc="-100" baseline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97722"/>
            <a:ext cx="609600" cy="460278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FEA0286-5ED7-4856-857A-7C5E7F61DA75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7638" b="31528"/>
          <a:stretch/>
        </p:blipFill>
        <p:spPr>
          <a:xfrm>
            <a:off x="-184763" y="3429000"/>
            <a:ext cx="3904993" cy="2542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45FF36-EBAC-F14A-8199-56E1A23A87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3" y="343963"/>
            <a:ext cx="3697810" cy="3697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1680F1-BFC8-8D44-ADD6-70930235B34A}"/>
              </a:ext>
            </a:extLst>
          </p:cNvPr>
          <p:cNvSpPr txBox="1"/>
          <p:nvPr userDrawn="1"/>
        </p:nvSpPr>
        <p:spPr>
          <a:xfrm>
            <a:off x="7741085" y="66137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71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620209"/>
            <a:ext cx="10828517" cy="119900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467" y="2133599"/>
            <a:ext cx="10828517" cy="3633333"/>
          </a:xfrm>
        </p:spPr>
        <p:txBody>
          <a:bodyPr/>
          <a:lstStyle>
            <a:lvl1pPr>
              <a:lnSpc>
                <a:spcPct val="11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97722"/>
            <a:ext cx="609600" cy="460278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AFEA0286-5ED7-4856-857A-7C5E7F61DA7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9828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899" y="785309"/>
            <a:ext cx="9160584" cy="903642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899" y="1835150"/>
            <a:ext cx="4368801" cy="398350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41681" y="1825625"/>
            <a:ext cx="4596803" cy="398350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97722"/>
            <a:ext cx="609600" cy="460278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AFEA0286-5ED7-4856-857A-7C5E7F61DA7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81858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6133" y="459549"/>
            <a:ext cx="10629551" cy="11990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6133" y="2057400"/>
            <a:ext cx="10629551" cy="3860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03107"/>
            <a:ext cx="609600" cy="460278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FEA0286-5ED7-4856-857A-7C5E7F61DA75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12053A-2E24-B94F-B05F-29AF6807397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0168"/>
            <a:ext cx="12192000" cy="101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 spc="-100" baseline="0">
          <a:solidFill>
            <a:srgbClr val="0079C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600" kern="1200" spc="-10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 spc="-10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 spc="-10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 spc="-10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 spc="-100" baseline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ediate311@mediate393.ca" TargetMode="External"/><Relationship Id="rId2" Type="http://schemas.openxmlformats.org/officeDocument/2006/relationships/hyperlink" Target="mailto:mediate47@mediate393.c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ediate361@mediate393.ca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t>1</a:t>
            </a:fld>
            <a:endParaRPr lang="en-CA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092700" y="2049145"/>
            <a:ext cx="6769100" cy="1170306"/>
          </a:xfrm>
        </p:spPr>
        <p:txBody>
          <a:bodyPr>
            <a:noAutofit/>
          </a:bodyPr>
          <a:lstStyle/>
          <a:p>
            <a:r>
              <a:rPr lang="en-CA" sz="3600" b="0" dirty="0"/>
              <a:t>How You Can Help Your </a:t>
            </a:r>
            <a:r>
              <a:rPr lang="en-CA" sz="3600" b="0" dirty="0">
                <a:solidFill>
                  <a:srgbClr val="7030A0"/>
                </a:solidFill>
              </a:rPr>
              <a:t>Clients </a:t>
            </a:r>
            <a:r>
              <a:rPr lang="en-CA" sz="3600" b="0" dirty="0"/>
              <a:t>Access Toronto’s Government-Subsidized</a:t>
            </a:r>
            <a:r>
              <a:rPr lang="en-CA" sz="3800" b="0" dirty="0"/>
              <a:t> </a:t>
            </a:r>
            <a:r>
              <a:rPr lang="en-CA" sz="3800" b="0" i="1" dirty="0"/>
              <a:t>Family Information </a:t>
            </a:r>
            <a:br>
              <a:rPr lang="en-CA" sz="3800" b="0" i="1" dirty="0"/>
            </a:br>
            <a:r>
              <a:rPr lang="en-CA" sz="3800" b="0" i="1" dirty="0"/>
              <a:t>&amp; Mediation Services</a:t>
            </a:r>
            <a:br>
              <a:rPr lang="en-CA" sz="4000" b="0" dirty="0"/>
            </a:br>
            <a:br>
              <a:rPr lang="en-CA" sz="4000" b="0" dirty="0"/>
            </a:br>
            <a:endParaRPr lang="en-CA" sz="4000" b="0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92700" y="4330701"/>
            <a:ext cx="6273800" cy="117030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100" baseline="0">
                <a:solidFill>
                  <a:srgbClr val="FEA9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CA" sz="2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October 29, 2020</a:t>
            </a:r>
          </a:p>
        </p:txBody>
      </p:sp>
    </p:spTree>
    <p:extLst>
      <p:ext uri="{BB962C8B-B14F-4D97-AF65-F5344CB8AC3E}">
        <p14:creationId xmlns:p14="http://schemas.microsoft.com/office/powerpoint/2010/main" val="390223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372375"/>
            <a:ext cx="10828517" cy="1199004"/>
          </a:xfrm>
        </p:spPr>
        <p:txBody>
          <a:bodyPr/>
          <a:lstStyle/>
          <a:p>
            <a:r>
              <a:rPr lang="en-CA" b="0" dirty="0"/>
              <a:t>Free mediation for everyone in court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467" y="1885765"/>
            <a:ext cx="9580863" cy="3942464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CA" dirty="0"/>
              <a:t>Anyone with a court motion, conference or trial can ask to meet with the ‘on-site’ mediator if they want to try to settle the case.</a:t>
            </a:r>
          </a:p>
          <a:p>
            <a:pPr>
              <a:spcAft>
                <a:spcPts val="3000"/>
              </a:spcAft>
            </a:pPr>
            <a:r>
              <a:rPr lang="en-CA" dirty="0"/>
              <a:t>We successfully mediate child support, parenting plans, spousal support, property division, and more.</a:t>
            </a:r>
          </a:p>
          <a:p>
            <a:pPr>
              <a:spcAft>
                <a:spcPts val="3000"/>
              </a:spcAft>
            </a:pPr>
            <a:r>
              <a:rPr lang="en-CA" dirty="0"/>
              <a:t>This virtual service offers 2-3 hours of </a:t>
            </a:r>
            <a:br>
              <a:rPr lang="en-CA" dirty="0"/>
            </a:br>
            <a:r>
              <a:rPr lang="en-CA" dirty="0"/>
              <a:t>free mediation.</a:t>
            </a:r>
          </a:p>
          <a:p>
            <a:pPr>
              <a:spcAft>
                <a:spcPts val="300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10</a:t>
            </a:fld>
            <a:endParaRPr lang="en-CA" dirty="0"/>
          </a:p>
        </p:txBody>
      </p:sp>
      <p:pic>
        <p:nvPicPr>
          <p:cNvPr id="5" name="Object 1" descr="/tmp/-Lb4r88jl2bq5BeJ1VWO-HiRes.jp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331294">
            <a:off x="7373806" y="3774270"/>
            <a:ext cx="4555767" cy="256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9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6AC0-385C-FD49-AE48-D1AF468F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899" y="785309"/>
            <a:ext cx="9160584" cy="903642"/>
          </a:xfrm>
        </p:spPr>
        <p:txBody>
          <a:bodyPr anchor="b">
            <a:normAutofit fontScale="90000"/>
          </a:bodyPr>
          <a:lstStyle/>
          <a:p>
            <a:r>
              <a:rPr lang="en-CA" dirty="0"/>
              <a:t>During Covid-19 we provide on-site mediation services online using Zoom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3E0A6-4F3C-6F4C-9F9B-DC9402594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97722"/>
            <a:ext cx="609600" cy="46027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EA0286-5ED7-4856-857A-7C5E7F61DA75}" type="slidenum">
              <a:rPr lang="en-CA" smtClean="0"/>
              <a:pPr>
                <a:spcAft>
                  <a:spcPts val="600"/>
                </a:spcAft>
              </a:pPr>
              <a:t>11</a:t>
            </a:fld>
            <a:endParaRPr lang="en-CA"/>
          </a:p>
        </p:txBody>
      </p:sp>
      <p:pic>
        <p:nvPicPr>
          <p:cNvPr id="15" name="Content Placeholder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48D0B5E-4BFA-2844-B7BB-BBEC3007BD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9"/>
          <a:stretch/>
        </p:blipFill>
        <p:spPr>
          <a:xfrm>
            <a:off x="1422401" y="1799542"/>
            <a:ext cx="3027248" cy="4018646"/>
          </a:xfrm>
        </p:spPr>
      </p:pic>
      <p:pic>
        <p:nvPicPr>
          <p:cNvPr id="17" name="Content Placeholder 16" descr="Text, application, letter, email&#10;&#10;Description automatically generated">
            <a:extLst>
              <a:ext uri="{FF2B5EF4-FFF2-40B4-BE49-F238E27FC236}">
                <a16:creationId xmlns:a16="http://schemas.microsoft.com/office/drawing/2014/main" id="{A4A3D7F4-3363-F441-BC7D-3C1403D020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12" y="1825625"/>
            <a:ext cx="4423714" cy="3983038"/>
          </a:xfrm>
        </p:spPr>
      </p:pic>
      <p:sp>
        <p:nvSpPr>
          <p:cNvPr id="18" name="Left Arrow 17">
            <a:extLst>
              <a:ext uri="{FF2B5EF4-FFF2-40B4-BE49-F238E27FC236}">
                <a16:creationId xmlns:a16="http://schemas.microsoft.com/office/drawing/2014/main" id="{81891890-18D8-624E-ADB4-6D814A4B72D1}"/>
              </a:ext>
            </a:extLst>
          </p:cNvPr>
          <p:cNvSpPr/>
          <p:nvPr/>
        </p:nvSpPr>
        <p:spPr>
          <a:xfrm rot="9187811">
            <a:off x="1641983" y="2179669"/>
            <a:ext cx="469857" cy="238062"/>
          </a:xfrm>
          <a:prstGeom prst="leftArrow">
            <a:avLst>
              <a:gd name="adj1" fmla="val 50000"/>
              <a:gd name="adj2" fmla="val 532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87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0" dirty="0"/>
              <a:t>Subsidized mediation for everyone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467" y="2133599"/>
            <a:ext cx="8145169" cy="4045009"/>
          </a:xfrm>
        </p:spPr>
        <p:txBody>
          <a:bodyPr>
            <a:normAutofit/>
          </a:bodyPr>
          <a:lstStyle/>
          <a:p>
            <a:r>
              <a:rPr lang="en-CA" dirty="0"/>
              <a:t>Many people do not know that family mediators will mediate with anyone in the Toronto area who wants to make a separation agreement with their ex spouse. </a:t>
            </a:r>
          </a:p>
          <a:p>
            <a:r>
              <a:rPr lang="en-CA" dirty="0"/>
              <a:t>It is not necessary to have a court file.</a:t>
            </a:r>
          </a:p>
          <a:p>
            <a:r>
              <a:rPr lang="en-CA" dirty="0"/>
              <a:t>We offer free intake meetings and 6 hours of </a:t>
            </a:r>
            <a:br>
              <a:rPr lang="en-CA" dirty="0"/>
            </a:br>
            <a:r>
              <a:rPr lang="en-CA" dirty="0"/>
              <a:t>subsidized mediation if the matter is appropriate. 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12</a:t>
            </a:fld>
            <a:endParaRPr lang="en-CA" dirty="0"/>
          </a:p>
        </p:txBody>
      </p:sp>
      <p:pic>
        <p:nvPicPr>
          <p:cNvPr id="5" name="Object 1" descr="/tmp/-Lb4MEux3Dv8yPoYcNjj-HiRes.jp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0996717">
            <a:off x="8800909" y="3448208"/>
            <a:ext cx="3565805" cy="20057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532">
            <a:off x="9426673" y="1031894"/>
            <a:ext cx="2622391" cy="262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40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81EB2-1198-D44F-85E5-3C5C9567C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899" y="785309"/>
            <a:ext cx="9160584" cy="903642"/>
          </a:xfrm>
        </p:spPr>
        <p:txBody>
          <a:bodyPr anchor="b">
            <a:normAutofit/>
          </a:bodyPr>
          <a:lstStyle/>
          <a:p>
            <a:r>
              <a:rPr lang="en-CA" sz="2800" dirty="0"/>
              <a:t>Our mediators include family lawyers, social workers, mental health professionals and financial professionals.</a:t>
            </a:r>
            <a:endParaRPr lang="en-US" sz="2800" dirty="0"/>
          </a:p>
        </p:txBody>
      </p:sp>
      <p:pic>
        <p:nvPicPr>
          <p:cNvPr id="26" name="Content Placeholder 2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CA5F36A-E6D8-F44D-B6FF-C9B25392B7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76" y="1835150"/>
            <a:ext cx="2838246" cy="3983504"/>
          </a:xfrm>
          <a:noFill/>
        </p:spPr>
      </p:pic>
      <p:pic>
        <p:nvPicPr>
          <p:cNvPr id="28" name="Content Placeholder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3BF942C-1287-DE45-8AE4-70C053288E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191" y="3013554"/>
            <a:ext cx="4595812" cy="8133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2D744-09E6-2747-853C-C681B440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97722"/>
            <a:ext cx="609600" cy="46027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EA0286-5ED7-4856-857A-7C5E7F61DA75}" type="slidenum">
              <a:rPr lang="en-CA" smtClean="0"/>
              <a:pPr>
                <a:spcAft>
                  <a:spcPts val="600"/>
                </a:spcAft>
              </a:pPr>
              <a:t>13</a:t>
            </a:fld>
            <a:endParaRPr lang="en-CA"/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719D66EC-6265-F64D-91CE-06F2AD9774CF}"/>
              </a:ext>
            </a:extLst>
          </p:cNvPr>
          <p:cNvSpPr/>
          <p:nvPr/>
        </p:nvSpPr>
        <p:spPr>
          <a:xfrm rot="12057537" flipV="1">
            <a:off x="9372600" y="3844944"/>
            <a:ext cx="279400" cy="965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Up Arrow 31">
            <a:extLst>
              <a:ext uri="{FF2B5EF4-FFF2-40B4-BE49-F238E27FC236}">
                <a16:creationId xmlns:a16="http://schemas.microsoft.com/office/drawing/2014/main" id="{B3174BAE-81F9-E243-944D-94B3A4B18AC1}"/>
              </a:ext>
            </a:extLst>
          </p:cNvPr>
          <p:cNvSpPr/>
          <p:nvPr/>
        </p:nvSpPr>
        <p:spPr>
          <a:xfrm rot="9556955" flipV="1">
            <a:off x="6479628" y="3844943"/>
            <a:ext cx="279400" cy="965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4BE5A8-8485-F545-9593-966434FEDCF8}"/>
              </a:ext>
            </a:extLst>
          </p:cNvPr>
          <p:cNvSpPr txBox="1"/>
          <p:nvPr/>
        </p:nvSpPr>
        <p:spPr>
          <a:xfrm>
            <a:off x="5685191" y="4828182"/>
            <a:ext cx="4996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9C4"/>
                </a:solidFill>
              </a:rPr>
              <a:t>Click here to get started with subsidized mediation!</a:t>
            </a:r>
          </a:p>
        </p:txBody>
      </p:sp>
    </p:spTree>
    <p:extLst>
      <p:ext uri="{BB962C8B-B14F-4D97-AF65-F5344CB8AC3E}">
        <p14:creationId xmlns:p14="http://schemas.microsoft.com/office/powerpoint/2010/main" val="661199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0" dirty="0"/>
              <a:t>We serve all clients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467" y="2133599"/>
            <a:ext cx="10828517" cy="3916823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CA" dirty="0"/>
              <a:t>Our mandate is to accommodate everyone </a:t>
            </a:r>
            <a:br>
              <a:rPr lang="en-CA" dirty="0"/>
            </a:br>
            <a:r>
              <a:rPr lang="en-CA" dirty="0"/>
              <a:t>possible. </a:t>
            </a:r>
          </a:p>
          <a:p>
            <a:pPr>
              <a:spcAft>
                <a:spcPts val="1800"/>
              </a:spcAft>
            </a:pPr>
            <a:r>
              <a:rPr lang="en-CA" dirty="0"/>
              <a:t>Our highly skilled professionals are trained to identify risk associated with domestic violence, and to assist clients with safety planning and referrals where appropriate. </a:t>
            </a:r>
          </a:p>
          <a:p>
            <a:pPr>
              <a:spcAft>
                <a:spcPts val="1800"/>
              </a:spcAft>
            </a:pPr>
            <a:r>
              <a:rPr lang="en-CA" dirty="0"/>
              <a:t>We are bound by Ontario’s Human Rights Act, and compliant with the Accessibility for Ontarians with Disabilities Act. </a:t>
            </a:r>
          </a:p>
          <a:p>
            <a:pPr>
              <a:spcAft>
                <a:spcPts val="180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14</a:t>
            </a:fld>
            <a:endParaRPr lang="en-CA" dirty="0"/>
          </a:p>
        </p:txBody>
      </p:sp>
      <p:pic>
        <p:nvPicPr>
          <p:cNvPr id="5" name="Object 1" descr="/tmp/-Lb4kzSBydL3EjjFT_ZL-HiRes.jp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097926">
            <a:off x="8168890" y="207765"/>
            <a:ext cx="4176141" cy="23490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3435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559" y="876583"/>
            <a:ext cx="10828517" cy="1199004"/>
          </a:xfrm>
        </p:spPr>
        <p:txBody>
          <a:bodyPr>
            <a:normAutofit fontScale="90000"/>
          </a:bodyPr>
          <a:lstStyle/>
          <a:p>
            <a:r>
              <a:rPr lang="en-CA" b="0" dirty="0"/>
              <a:t>Our services are relevant </a:t>
            </a:r>
            <a:br>
              <a:rPr lang="en-CA" b="0" dirty="0"/>
            </a:br>
            <a:r>
              <a:rPr lang="en-CA" b="0" dirty="0"/>
              <a:t>and useful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559" y="2389973"/>
            <a:ext cx="10418352" cy="350363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CA" dirty="0"/>
              <a:t>Our professionals have ongoing training </a:t>
            </a:r>
            <a:br>
              <a:rPr lang="en-CA" dirty="0"/>
            </a:br>
            <a:r>
              <a:rPr lang="en-CA" dirty="0"/>
              <a:t>in issues of race and gender awareness, </a:t>
            </a:r>
            <a:br>
              <a:rPr lang="en-CA" dirty="0"/>
            </a:br>
            <a:r>
              <a:rPr lang="en-CA" dirty="0"/>
              <a:t>domestic violence and power imbalance, suicide prevention, Indigenous perspectives and experiences, mental health challenges facing our clients, dealing with very high conflict and family law.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15</a:t>
            </a:fld>
            <a:endParaRPr lang="en-CA" dirty="0"/>
          </a:p>
        </p:txBody>
      </p:sp>
      <p:pic>
        <p:nvPicPr>
          <p:cNvPr id="7" name="Object 1" descr="/tmp/-Lb4KP3GoAKZ3BdG2jLv-HiRes.jp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434960">
            <a:off x="7245009" y="187834"/>
            <a:ext cx="5014877" cy="282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45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0" dirty="0"/>
              <a:t>We are successful and popular!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CA" dirty="0"/>
              <a:t>Our on-site mediation settlement rates last year averaged 81% full or partial settlement (OCJ); 65% (SCJ)</a:t>
            </a:r>
          </a:p>
          <a:p>
            <a:pPr>
              <a:spcAft>
                <a:spcPts val="2400"/>
              </a:spcAft>
            </a:pPr>
            <a:r>
              <a:rPr lang="en-CA" dirty="0"/>
              <a:t>Our client satisfaction rates from January - March 2020: </a:t>
            </a:r>
            <a:br>
              <a:rPr lang="en-CA" dirty="0"/>
            </a:br>
            <a:r>
              <a:rPr lang="en-CA" dirty="0"/>
              <a:t>89% “satisfied” or “very satisfied”.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16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5" y="3125085"/>
            <a:ext cx="4590542" cy="271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98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258" y="20706"/>
            <a:ext cx="10011484" cy="1040486"/>
          </a:xfrm>
        </p:spPr>
        <p:txBody>
          <a:bodyPr/>
          <a:lstStyle/>
          <a:p>
            <a:r>
              <a:rPr lang="en-CA" b="0" dirty="0"/>
              <a:t>What Our Clients Are Saying About Us!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17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159" y="953011"/>
            <a:ext cx="3085078" cy="3085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8" y="809563"/>
            <a:ext cx="4572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1381">
            <a:off x="5233838" y="1177991"/>
            <a:ext cx="3386100" cy="338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47" y="3415069"/>
            <a:ext cx="3246865" cy="3246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7159">
            <a:off x="3027876" y="2707422"/>
            <a:ext cx="4662161" cy="46621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861" y="2215163"/>
            <a:ext cx="4034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Your staff was very helpful </a:t>
            </a:r>
            <a:br>
              <a:rPr lang="en-CA" sz="2400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</a:br>
            <a:r>
              <a:rPr lang="en-CA" sz="2400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and most importantly showed passion in what she does.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71106" y="2055255"/>
            <a:ext cx="2785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>
                <a:solidFill>
                  <a:schemeClr val="accent1"/>
                </a:solidFill>
                <a:latin typeface="Garamond" panose="02020404030301010803" pitchFamily="18" charset="0"/>
              </a:rPr>
              <a:t>I am grateful </a:t>
            </a:r>
          </a:p>
          <a:p>
            <a:r>
              <a:rPr lang="en-CA" i="1" dirty="0">
                <a:solidFill>
                  <a:schemeClr val="accent1"/>
                </a:solidFill>
                <a:latin typeface="Garamond" panose="02020404030301010803" pitchFamily="18" charset="0"/>
              </a:rPr>
              <a:t>that the Government of </a:t>
            </a:r>
            <a:br>
              <a:rPr lang="en-CA" i="1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r>
              <a:rPr lang="en-CA" i="1" dirty="0">
                <a:solidFill>
                  <a:schemeClr val="accent1"/>
                </a:solidFill>
                <a:latin typeface="Garamond" panose="02020404030301010803" pitchFamily="18" charset="0"/>
              </a:rPr>
              <a:t>Ontario provides free resources </a:t>
            </a:r>
            <a:br>
              <a:rPr lang="en-CA" i="1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r>
              <a:rPr lang="en-CA" i="1" dirty="0">
                <a:solidFill>
                  <a:schemeClr val="accent1"/>
                </a:solidFill>
                <a:latin typeface="Garamond" panose="02020404030301010803" pitchFamily="18" charset="0"/>
              </a:rPr>
              <a:t>for people to understand </a:t>
            </a:r>
          </a:p>
          <a:p>
            <a:r>
              <a:rPr lang="en-CA" i="1" dirty="0">
                <a:solidFill>
                  <a:schemeClr val="accent1"/>
                </a:solidFill>
                <a:latin typeface="Garamond" panose="02020404030301010803" pitchFamily="18" charset="0"/>
              </a:rPr>
              <a:t>and start their </a:t>
            </a:r>
          </a:p>
          <a:p>
            <a:r>
              <a:rPr lang="en-CA" i="1" dirty="0">
                <a:solidFill>
                  <a:schemeClr val="accent1"/>
                </a:solidFill>
                <a:latin typeface="Garamond" panose="02020404030301010803" pitchFamily="18" charset="0"/>
              </a:rPr>
              <a:t>journey... Thanks!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67025" y="1596517"/>
            <a:ext cx="20342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/>
            <a:r>
              <a:rPr lang="en-CA" sz="2000" dirty="0">
                <a:solidFill>
                  <a:schemeClr val="bg1"/>
                </a:solidFill>
                <a:latin typeface="Garamond" panose="02020404030301010803" pitchFamily="18" charset="0"/>
              </a:rPr>
              <a:t>I am happy that this service is available for families.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7445" y="4683549"/>
            <a:ext cx="4034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Garamond" panose="02020404030301010803" pitchFamily="18" charset="0"/>
              </a:rPr>
              <a:t>The mediator was patient, knowledgeable and understanding. He worked hard at helping us set an access schedule.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11122" y="4414896"/>
            <a:ext cx="2896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i="1" dirty="0">
                <a:latin typeface="Garamond" panose="02020404030301010803" pitchFamily="18" charset="0"/>
              </a:rPr>
              <a:t>Your staff are wonderful. </a:t>
            </a:r>
            <a:br>
              <a:rPr lang="en-CA" i="1" dirty="0">
                <a:latin typeface="Garamond" panose="02020404030301010803" pitchFamily="18" charset="0"/>
              </a:rPr>
            </a:br>
            <a:r>
              <a:rPr lang="en-CA" i="1" dirty="0">
                <a:latin typeface="Garamond" panose="02020404030301010803" pitchFamily="18" charset="0"/>
              </a:rPr>
              <a:t>Very understanding and </a:t>
            </a:r>
          </a:p>
          <a:p>
            <a:pPr algn="ctr"/>
            <a:r>
              <a:rPr lang="en-CA" i="1" dirty="0">
                <a:latin typeface="Garamond" panose="02020404030301010803" pitchFamily="18" charset="0"/>
              </a:rPr>
              <a:t>helpful. Much appreciated!</a:t>
            </a:r>
          </a:p>
        </p:txBody>
      </p:sp>
    </p:spTree>
    <p:extLst>
      <p:ext uri="{BB962C8B-B14F-4D97-AF65-F5344CB8AC3E}">
        <p14:creationId xmlns:p14="http://schemas.microsoft.com/office/powerpoint/2010/main" val="2205002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750" y="2201359"/>
            <a:ext cx="10011484" cy="1199004"/>
          </a:xfrm>
        </p:spPr>
        <p:txBody>
          <a:bodyPr>
            <a:normAutofit/>
          </a:bodyPr>
          <a:lstStyle/>
          <a:p>
            <a:r>
              <a:rPr lang="en-CA" sz="4800" b="0" dirty="0"/>
              <a:t>How to Access our Services</a:t>
            </a:r>
            <a:endParaRPr lang="en-CA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7841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19</a:t>
            </a:fld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502419" y="2247900"/>
            <a:ext cx="11384782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Information &amp; Referral Coordinators (IRCs) are available daily from 9-5. </a:t>
            </a:r>
          </a:p>
          <a:p>
            <a:pPr>
              <a:spcAft>
                <a:spcPts val="1200"/>
              </a:spcAft>
            </a:pP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If you already have a court case:</a:t>
            </a:r>
          </a:p>
          <a:p>
            <a:pPr lvl="2">
              <a:spcAft>
                <a:spcPts val="1200"/>
              </a:spcAft>
            </a:pPr>
            <a:r>
              <a:rPr lang="en-CA" sz="1900" b="1" dirty="0">
                <a:solidFill>
                  <a:srgbClr val="FE00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Sheppard Ave   </a:t>
            </a:r>
            <a:r>
              <a:rPr lang="en-CA" sz="1900" b="1" dirty="0">
                <a:latin typeface="Arial" panose="020B0604020202020204" pitchFamily="34" charset="0"/>
                <a:cs typeface="Arial" panose="020B0604020202020204" pitchFamily="34" charset="0"/>
              </a:rPr>
              <a:t>|   </a:t>
            </a:r>
            <a:r>
              <a:rPr lang="en-CA" sz="1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mediate47@mediate393.ca</a:t>
            </a:r>
            <a:endParaRPr lang="en-CA" sz="19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Aft>
                <a:spcPts val="1200"/>
              </a:spcAft>
            </a:pPr>
            <a:r>
              <a:rPr lang="en-CA" sz="1900" b="1" dirty="0">
                <a:solidFill>
                  <a:srgbClr val="7D3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311 Jarvis St</a:t>
            </a:r>
            <a:r>
              <a:rPr lang="en-CA" sz="1900" b="1" dirty="0">
                <a:latin typeface="Arial" panose="020B0604020202020204" pitchFamily="34" charset="0"/>
                <a:cs typeface="Arial" panose="020B0604020202020204" pitchFamily="34" charset="0"/>
              </a:rPr>
              <a:t>   |    </a:t>
            </a:r>
            <a:r>
              <a:rPr lang="en-CA" sz="1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mediate311@mediate393.ca</a:t>
            </a:r>
            <a:endParaRPr lang="en-CA" sz="19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Aft>
                <a:spcPts val="1200"/>
              </a:spcAft>
            </a:pPr>
            <a:r>
              <a:rPr lang="en-CA" sz="1900" b="1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361 University</a:t>
            </a:r>
            <a:r>
              <a:rPr lang="en-CA" sz="1900" b="1" dirty="0">
                <a:latin typeface="Arial" panose="020B0604020202020204" pitchFamily="34" charset="0"/>
                <a:cs typeface="Arial" panose="020B0604020202020204" pitchFamily="34" charset="0"/>
              </a:rPr>
              <a:t>   |    </a:t>
            </a:r>
            <a:r>
              <a:rPr lang="en-CA" sz="19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mediate361@mediate393.ca</a:t>
            </a:r>
            <a:endParaRPr lang="en-CA" sz="19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If you do not have a court case, write to </a:t>
            </a:r>
            <a:r>
              <a:rPr lang="en-CA" sz="2200" u="sng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info@mediate393.ca</a:t>
            </a:r>
            <a:r>
              <a:rPr lang="en-CA" sz="2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or call 416-593-5393.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2FD669-66F7-5E41-943B-2F224C3AFEC1}"/>
              </a:ext>
            </a:extLst>
          </p:cNvPr>
          <p:cNvSpPr txBox="1"/>
          <p:nvPr/>
        </p:nvSpPr>
        <p:spPr>
          <a:xfrm>
            <a:off x="609600" y="950125"/>
            <a:ext cx="6032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CA" sz="3600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Family Law Information</a:t>
            </a:r>
          </a:p>
          <a:p>
            <a:br>
              <a:rPr lang="en-CA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089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0" dirty="0"/>
              <a:t>Welcome to mediate393!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467" y="2133599"/>
            <a:ext cx="7888797" cy="3633333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We provide a broad range of free and subsidized services to Toronto’s separating families. Funded by the Ontario Ministry of the Attorney General, all of our services are available virtually.  </a:t>
            </a:r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2</a:t>
            </a:fld>
            <a:endParaRPr lang="en-CA" dirty="0"/>
          </a:p>
        </p:txBody>
      </p:sp>
      <p:pic>
        <p:nvPicPr>
          <p:cNvPr id="5" name="Object 1" descr="/tmp/-Lb4rxgz8WEUlWftTz-S-HiRes.jp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250979">
            <a:off x="7769349" y="3579039"/>
            <a:ext cx="3849492" cy="2165340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ject 1" descr="/tmp/-Lb3vUb2g4-K_zs3qpdo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329445">
            <a:off x="9494960" y="2206308"/>
            <a:ext cx="2733636" cy="153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41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20</a:t>
            </a:fld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2329791"/>
            <a:ext cx="10584264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CA" sz="1950" dirty="0">
                <a:latin typeface="Arial" panose="020B0604020202020204" pitchFamily="34" charset="0"/>
                <a:cs typeface="Arial" panose="020B0604020202020204" pitchFamily="34" charset="0"/>
              </a:rPr>
              <a:t>Live video Mandatory Information Programs (MIPs) are offered biweekly on </a:t>
            </a:r>
            <a:r>
              <a:rPr lang="en-CA" sz="1950" b="1" dirty="0">
                <a:latin typeface="Arial" panose="020B0604020202020204" pitchFamily="34" charset="0"/>
                <a:cs typeface="Arial" panose="020B0604020202020204" pitchFamily="34" charset="0"/>
              </a:rPr>
              <a:t>Tuesdays </a:t>
            </a:r>
            <a:r>
              <a:rPr lang="en-CA" sz="195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CA" sz="1950" b="1" dirty="0">
                <a:latin typeface="Arial" panose="020B0604020202020204" pitchFamily="34" charset="0"/>
                <a:cs typeface="Arial" panose="020B0604020202020204" pitchFamily="34" charset="0"/>
              </a:rPr>
              <a:t>Thursdays </a:t>
            </a:r>
            <a:r>
              <a:rPr lang="en-CA" sz="1950" dirty="0">
                <a:latin typeface="Arial" panose="020B0604020202020204" pitchFamily="34" charset="0"/>
                <a:cs typeface="Arial" panose="020B0604020202020204" pitchFamily="34" charset="0"/>
              </a:rPr>
              <a:t>at 12:00 pm using Zoom webinar technology. Registrants may register on our website.. </a:t>
            </a:r>
          </a:p>
          <a:p>
            <a:pPr>
              <a:spcAft>
                <a:spcPts val="1800"/>
              </a:spcAft>
            </a:pPr>
            <a:r>
              <a:rPr lang="en-CA" sz="1950" dirty="0">
                <a:latin typeface="Arial" panose="020B0604020202020204" pitchFamily="34" charset="0"/>
                <a:cs typeface="Arial" panose="020B0604020202020204" pitchFamily="34" charset="0"/>
              </a:rPr>
              <a:t>We provide the MIP in English, French and ASL. Parties may also attend with an interpreter.</a:t>
            </a:r>
          </a:p>
          <a:p>
            <a:pPr>
              <a:spcAft>
                <a:spcPts val="1800"/>
              </a:spcAft>
            </a:pPr>
            <a:r>
              <a:rPr lang="en-CA" sz="1950" dirty="0">
                <a:latin typeface="Arial" panose="020B0604020202020204" pitchFamily="34" charset="0"/>
                <a:cs typeface="Arial" panose="020B0604020202020204" pitchFamily="34" charset="0"/>
              </a:rPr>
              <a:t>Some parties may be able to attend the Legal Aid Ontario online MIP. </a:t>
            </a:r>
          </a:p>
          <a:p>
            <a:pPr>
              <a:spcAft>
                <a:spcPts val="1800"/>
              </a:spcAft>
            </a:pPr>
            <a:r>
              <a:rPr lang="en-CA" sz="1950" dirty="0">
                <a:latin typeface="Arial" panose="020B0604020202020204" pitchFamily="34" charset="0"/>
                <a:cs typeface="Arial" panose="020B0604020202020204" pitchFamily="34" charset="0"/>
              </a:rPr>
              <a:t>An IRC can help you learn more. </a:t>
            </a:r>
          </a:p>
          <a:p>
            <a:pPr>
              <a:spcAft>
                <a:spcPts val="1800"/>
              </a:spcAft>
            </a:pPr>
            <a:endParaRPr lang="en-CA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A4FD9A-BBBE-654E-AC7A-D13743AC8FE2}"/>
              </a:ext>
            </a:extLst>
          </p:cNvPr>
          <p:cNvSpPr txBox="1"/>
          <p:nvPr/>
        </p:nvSpPr>
        <p:spPr>
          <a:xfrm>
            <a:off x="609600" y="1217823"/>
            <a:ext cx="7266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Mandatory Information Services</a:t>
            </a:r>
          </a:p>
        </p:txBody>
      </p:sp>
    </p:spTree>
    <p:extLst>
      <p:ext uri="{BB962C8B-B14F-4D97-AF65-F5344CB8AC3E}">
        <p14:creationId xmlns:p14="http://schemas.microsoft.com/office/powerpoint/2010/main" val="1620207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F5206-5FA4-A64C-A16F-61F92D35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467" y="533399"/>
            <a:ext cx="10828517" cy="968313"/>
          </a:xfrm>
        </p:spPr>
        <p:txBody>
          <a:bodyPr>
            <a:normAutofit/>
          </a:bodyPr>
          <a:lstStyle/>
          <a:p>
            <a:r>
              <a:rPr lang="en-CA" sz="2800" dirty="0"/>
              <a:t>We email MIP attendees a Certificate of Attendance along with a list of valuable resources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BC4F9-5F13-3A4C-A2AF-D1509080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21</a:t>
            </a:fld>
            <a:endParaRPr lang="en-CA" dirty="0"/>
          </a:p>
        </p:txBody>
      </p:sp>
      <p:pic>
        <p:nvPicPr>
          <p:cNvPr id="14" name="Content Placeholder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7ADF11E-2BCE-5242-B4A8-F9279035F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88186"/>
            <a:ext cx="6401918" cy="4179202"/>
          </a:xfrm>
        </p:spPr>
      </p:pic>
    </p:spTree>
    <p:extLst>
      <p:ext uri="{BB962C8B-B14F-4D97-AF65-F5344CB8AC3E}">
        <p14:creationId xmlns:p14="http://schemas.microsoft.com/office/powerpoint/2010/main" val="3106080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22</a:t>
            </a:fld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476250" y="1081718"/>
            <a:ext cx="113728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CA" b="1" dirty="0">
                <a:solidFill>
                  <a:srgbClr val="CF3828"/>
                </a:solidFill>
                <a:latin typeface="HelveticaNeueETW01-65Md"/>
              </a:rPr>
              <a:t>mediate47</a:t>
            </a:r>
            <a:br>
              <a:rPr lang="en-CA" dirty="0"/>
            </a:br>
            <a:r>
              <a:rPr lang="en-CA" dirty="0">
                <a:solidFill>
                  <a:srgbClr val="000000"/>
                </a:solidFill>
                <a:latin typeface="HelveticaNeueETW01-65Md"/>
              </a:rPr>
              <a:t>47 Sheppard Avenue</a:t>
            </a:r>
            <a:br>
              <a:rPr lang="en-CA" dirty="0"/>
            </a:br>
            <a:r>
              <a:rPr lang="en-CA" dirty="0">
                <a:solidFill>
                  <a:srgbClr val="000000"/>
                </a:solidFill>
                <a:latin typeface="HelveticaNeueETW01-65M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mediate47@mediate393.ca</a:t>
            </a:r>
            <a:br>
              <a:rPr lang="en-CA" dirty="0"/>
            </a:br>
            <a:r>
              <a:rPr lang="en-CA" dirty="0">
                <a:solidFill>
                  <a:srgbClr val="666666"/>
                </a:solidFill>
                <a:latin typeface="Arial" panose="020B0604020202020204" pitchFamily="34" charset="0"/>
              </a:rPr>
              <a:t>(416)250-6161</a:t>
            </a:r>
            <a:br>
              <a:rPr lang="en-CA" dirty="0"/>
            </a:br>
            <a:br>
              <a:rPr lang="en-CA" dirty="0"/>
            </a:br>
            <a:r>
              <a:rPr lang="en-CA" b="1" dirty="0">
                <a:solidFill>
                  <a:srgbClr val="744199"/>
                </a:solidFill>
                <a:latin typeface="HelveticaNeueETW01-65Md"/>
              </a:rPr>
              <a:t>mediate311</a:t>
            </a:r>
            <a:br>
              <a:rPr lang="en-CA" dirty="0"/>
            </a:br>
            <a:r>
              <a:rPr lang="en-CA" dirty="0">
                <a:solidFill>
                  <a:srgbClr val="000000"/>
                </a:solidFill>
                <a:latin typeface="HelveticaNeueETW01-65Md"/>
              </a:rPr>
              <a:t>311 Jarvis Street</a:t>
            </a:r>
            <a:br>
              <a:rPr lang="en-CA" dirty="0"/>
            </a:br>
            <a:r>
              <a:rPr lang="en-CA" dirty="0">
                <a:solidFill>
                  <a:srgbClr val="000000"/>
                </a:solidFill>
                <a:latin typeface="HelveticaNeueETW01-65M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mediate311@mediate393.ca</a:t>
            </a:r>
            <a:br>
              <a:rPr lang="en-CA" dirty="0"/>
            </a:br>
            <a:r>
              <a:rPr lang="en-CA" dirty="0">
                <a:solidFill>
                  <a:srgbClr val="666666"/>
                </a:solidFill>
                <a:latin typeface="Arial" panose="020B0604020202020204" pitchFamily="34" charset="0"/>
              </a:rPr>
              <a:t>(416)326-1694</a:t>
            </a:r>
            <a:br>
              <a:rPr lang="en-CA" dirty="0"/>
            </a:br>
            <a:br>
              <a:rPr lang="en-CA" dirty="0"/>
            </a:br>
            <a:r>
              <a:rPr lang="en-CA" b="1" dirty="0">
                <a:solidFill>
                  <a:srgbClr val="1579BE"/>
                </a:solidFill>
                <a:latin typeface="HelveticaNeueETW01-65Md"/>
              </a:rPr>
              <a:t>mediate361</a:t>
            </a:r>
            <a:br>
              <a:rPr lang="en-CA" dirty="0"/>
            </a:br>
            <a:r>
              <a:rPr lang="en-CA" dirty="0">
                <a:solidFill>
                  <a:srgbClr val="000000"/>
                </a:solidFill>
                <a:latin typeface="HelveticaNeueETW01-65Md"/>
              </a:rPr>
              <a:t>361 University Avenue</a:t>
            </a:r>
            <a:br>
              <a:rPr lang="en-CA" dirty="0"/>
            </a:br>
            <a:r>
              <a:rPr lang="en-CA" dirty="0">
                <a:solidFill>
                  <a:srgbClr val="000000"/>
                </a:solidFill>
                <a:latin typeface="HelveticaNeueETW01-65M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mediate361@mediate393.ca</a:t>
            </a:r>
            <a:br>
              <a:rPr lang="en-CA" dirty="0"/>
            </a:br>
            <a:r>
              <a:rPr lang="en-CA" dirty="0">
                <a:solidFill>
                  <a:srgbClr val="666666"/>
                </a:solidFill>
                <a:latin typeface="Arial" panose="020B0604020202020204" pitchFamily="34" charset="0"/>
              </a:rPr>
              <a:t>(416)977-0718</a:t>
            </a:r>
          </a:p>
          <a:p>
            <a:pPr algn="ctr" fontAlgn="base"/>
            <a:endParaRPr lang="en-CA" dirty="0">
              <a:solidFill>
                <a:srgbClr val="1A1A1A"/>
              </a:solidFill>
              <a:latin typeface="HelveticaNeueETW01-65Md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Clients can register by emailing an IRC, calling </a:t>
            </a:r>
            <a:r>
              <a:rPr lang="en-CA" sz="2000" u="sng" dirty="0">
                <a:latin typeface="Arial" panose="020B0604020202020204" pitchFamily="34" charset="0"/>
                <a:cs typeface="Arial" panose="020B0604020202020204" pitchFamily="34" charset="0"/>
              </a:rPr>
              <a:t>416-593-5393 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or via our website.</a:t>
            </a:r>
          </a:p>
          <a:p>
            <a:pPr>
              <a:spcAft>
                <a:spcPts val="1200"/>
              </a:spcAft>
            </a:pP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9B4F2-98E7-9246-AFF7-A36A65F8A841}"/>
              </a:ext>
            </a:extLst>
          </p:cNvPr>
          <p:cNvSpPr txBox="1"/>
          <p:nvPr/>
        </p:nvSpPr>
        <p:spPr>
          <a:xfrm>
            <a:off x="1257300" y="406400"/>
            <a:ext cx="8723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contact the IRC for more information at:</a:t>
            </a:r>
          </a:p>
        </p:txBody>
      </p:sp>
    </p:spTree>
    <p:extLst>
      <p:ext uri="{BB962C8B-B14F-4D97-AF65-F5344CB8AC3E}">
        <p14:creationId xmlns:p14="http://schemas.microsoft.com/office/powerpoint/2010/main" val="3917469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23</a:t>
            </a:fld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483996" y="1905506"/>
            <a:ext cx="7097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mediation (about 2-3 hours) for anyone with a scheduled court appearance, in appropriate cases.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have a motion, conference or trial, you can ask the judge to refer your matter to mediation.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intake form for ‘onsite mediation’ on our website.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can’t mediate on your scheduled court date we can schedule it for another day, as long as both parties consent.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EF91FC-64E8-1645-B633-6F9A67FC89CC}"/>
              </a:ext>
            </a:extLst>
          </p:cNvPr>
          <p:cNvSpPr txBox="1"/>
          <p:nvPr/>
        </p:nvSpPr>
        <p:spPr>
          <a:xfrm>
            <a:off x="609600" y="814405"/>
            <a:ext cx="55787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ON-SITE MEDIATION:</a:t>
            </a:r>
          </a:p>
          <a:p>
            <a:endParaRPr lang="en-US" dirty="0"/>
          </a:p>
        </p:txBody>
      </p:sp>
      <p:pic>
        <p:nvPicPr>
          <p:cNvPr id="11" name="Content Placeholder 5" descr="Graphical user interface, application, Word, PowerPoint&#10;&#10;Description automatically generated">
            <a:extLst>
              <a:ext uri="{FF2B5EF4-FFF2-40B4-BE49-F238E27FC236}">
                <a16:creationId xmlns:a16="http://schemas.microsoft.com/office/drawing/2014/main" id="{D9481186-4699-2847-B939-FCD8BE7F9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5" t="3502" r="23774" b="12619"/>
          <a:stretch/>
        </p:blipFill>
        <p:spPr>
          <a:xfrm>
            <a:off x="7645665" y="1676179"/>
            <a:ext cx="4176711" cy="3492721"/>
          </a:xfrm>
        </p:spPr>
      </p:pic>
    </p:spTree>
    <p:extLst>
      <p:ext uri="{BB962C8B-B14F-4D97-AF65-F5344CB8AC3E}">
        <p14:creationId xmlns:p14="http://schemas.microsoft.com/office/powerpoint/2010/main" val="465979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5DA841-D539-284F-8319-727762D731B9}"/>
              </a:ext>
            </a:extLst>
          </p:cNvPr>
          <p:cNvSpPr txBox="1"/>
          <p:nvPr/>
        </p:nvSpPr>
        <p:spPr>
          <a:xfrm>
            <a:off x="977899" y="785309"/>
            <a:ext cx="9160584" cy="9036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CA" sz="2800" spc="-100" dirty="0">
                <a:solidFill>
                  <a:srgbClr val="0079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HOURS OF SUBSIDIZED MEDIATION WITH FREE INTAKES</a:t>
            </a:r>
            <a:endParaRPr lang="en-US" sz="2800" spc="-100" dirty="0">
              <a:solidFill>
                <a:srgbClr val="0079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1681" y="1825625"/>
            <a:ext cx="4596803" cy="398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600" spc="-100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Subsidized online mediation is available for anyone whether they have a court case or not, in appropriate cases. </a:t>
            </a:r>
          </a:p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600" spc="-100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Intake forms are on our website.</a:t>
            </a:r>
          </a:p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600" spc="-100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assign the most suitable mediator to each file.</a:t>
            </a:r>
          </a:p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600" spc="-100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cost for one hour triage/screening/intake meetings.</a:t>
            </a:r>
          </a:p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600" spc="-100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Mediators refer clients to other services where mediation is not appropriate.</a:t>
            </a:r>
          </a:p>
          <a:p>
            <a:pPr marL="457200"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1600" spc="-100" dirty="0">
                <a:solidFill>
                  <a:srgbClr val="0079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issues can be resolved, from parenting to property.</a:t>
            </a:r>
          </a:p>
          <a:p>
            <a:pPr indent="-2286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CA" sz="1600" spc="-100" dirty="0">
              <a:solidFill>
                <a:srgbClr val="0079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97722"/>
            <a:ext cx="609600" cy="46027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EA0286-5ED7-4856-857A-7C5E7F61DA75}" type="slidenum">
              <a:rPr lang="en-CA" smtClean="0"/>
              <a:pPr>
                <a:spcAft>
                  <a:spcPts val="600"/>
                </a:spcAft>
              </a:pPr>
              <a:t>24</a:t>
            </a:fld>
            <a:endParaRPr lang="en-CA"/>
          </a:p>
        </p:txBody>
      </p:sp>
      <p:pic>
        <p:nvPicPr>
          <p:cNvPr id="6" name="Content Placeholder 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F7A0FAB7-637F-E744-B487-01B09252E0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r="23775" b="9058"/>
          <a:stretch/>
        </p:blipFill>
        <p:spPr>
          <a:xfrm>
            <a:off x="981041" y="1835150"/>
            <a:ext cx="4362517" cy="3983038"/>
          </a:xfrm>
        </p:spPr>
      </p:pic>
    </p:spTree>
    <p:extLst>
      <p:ext uri="{BB962C8B-B14F-4D97-AF65-F5344CB8AC3E}">
        <p14:creationId xmlns:p14="http://schemas.microsoft.com/office/powerpoint/2010/main" val="3009765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49ADF-3074-A34B-AD62-13E3F3FF3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899" y="595311"/>
            <a:ext cx="9160584" cy="649139"/>
          </a:xfrm>
        </p:spPr>
        <p:txBody>
          <a:bodyPr anchor="b">
            <a:normAutofit/>
          </a:bodyPr>
          <a:lstStyle/>
          <a:p>
            <a:r>
              <a:rPr lang="en-US" sz="3200" dirty="0"/>
              <a:t>Finding Legal Resources for our Clients</a:t>
            </a:r>
          </a:p>
        </p:txBody>
      </p:sp>
      <p:pic>
        <p:nvPicPr>
          <p:cNvPr id="21" name="Content Placeholder 20" descr="Text, letter&#10;&#10;Description automatically generated">
            <a:extLst>
              <a:ext uri="{FF2B5EF4-FFF2-40B4-BE49-F238E27FC236}">
                <a16:creationId xmlns:a16="http://schemas.microsoft.com/office/drawing/2014/main" id="{3A15DE1D-8560-F64D-A76D-45A6C36F31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795" y="1523999"/>
            <a:ext cx="4276120" cy="39830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CA117-E061-4048-8A2E-BA88F060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97722"/>
            <a:ext cx="609600" cy="46027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EA0286-5ED7-4856-857A-7C5E7F61DA75}" type="slidenum">
              <a:rPr lang="en-CA" smtClean="0"/>
              <a:pPr>
                <a:spcAft>
                  <a:spcPts val="600"/>
                </a:spcAft>
              </a:pPr>
              <a:t>25</a:t>
            </a:fld>
            <a:endParaRPr lang="en-CA"/>
          </a:p>
        </p:txBody>
      </p:sp>
      <p:pic>
        <p:nvPicPr>
          <p:cNvPr id="29" name="Picture 2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BD7ED7-1A17-1042-BF8E-DB2690A4D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t="7222" r="23032"/>
          <a:stretch/>
        </p:blipFill>
        <p:spPr>
          <a:xfrm>
            <a:off x="1172413" y="1523999"/>
            <a:ext cx="4199141" cy="4284663"/>
          </a:xfrm>
          <a:prstGeom prst="rect">
            <a:avLst/>
          </a:prstGeom>
        </p:spPr>
      </p:pic>
      <p:pic>
        <p:nvPicPr>
          <p:cNvPr id="27" name="Content Placeholder 2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15644A-DADB-794B-B87A-195F59465A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83" y="3787774"/>
            <a:ext cx="1700596" cy="2020888"/>
          </a:xfrm>
          <a:ln w="41275">
            <a:noFill/>
          </a:ln>
          <a:effectLst>
            <a:glow rad="228600">
              <a:srgbClr val="7D389C"/>
            </a:glow>
          </a:effectLst>
        </p:spPr>
      </p:pic>
    </p:spTree>
    <p:extLst>
      <p:ext uri="{BB962C8B-B14F-4D97-AF65-F5344CB8AC3E}">
        <p14:creationId xmlns:p14="http://schemas.microsoft.com/office/powerpoint/2010/main" val="832142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t>26</a:t>
            </a:fld>
            <a:endParaRPr lang="en-CA"/>
          </a:p>
        </p:txBody>
      </p:sp>
      <p:sp>
        <p:nvSpPr>
          <p:cNvPr id="5" name="Shape 1488"/>
          <p:cNvSpPr txBox="1">
            <a:spLocks/>
          </p:cNvSpPr>
          <p:nvPr/>
        </p:nvSpPr>
        <p:spPr>
          <a:xfrm>
            <a:off x="1889976" y="2408969"/>
            <a:ext cx="5209747" cy="87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00" baseline="0">
                <a:solidFill>
                  <a:srgbClr val="FEA9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86363"/>
              </a:lnSpc>
              <a:spcBef>
                <a:spcPts val="0"/>
              </a:spcBef>
              <a:buClr>
                <a:srgbClr val="A6A367"/>
              </a:buClr>
              <a:buSzPts val="1100"/>
              <a:buFont typeface="Belleza"/>
              <a:buNone/>
            </a:pPr>
            <a:r>
              <a:rPr lang="en-CA" sz="6000" b="0" dirty="0">
                <a:solidFill>
                  <a:srgbClr val="0079C4"/>
                </a:solidFill>
                <a:latin typeface="Arial"/>
                <a:ea typeface="Arial"/>
                <a:cs typeface="Arial"/>
                <a:sym typeface="Arial"/>
              </a:rPr>
              <a:t>Questions</a:t>
            </a:r>
            <a:endParaRPr lang="en-CA" sz="6000" b="0" dirty="0">
              <a:solidFill>
                <a:srgbClr val="0079C4"/>
              </a:solidFill>
            </a:endParaRPr>
          </a:p>
        </p:txBody>
      </p:sp>
      <p:sp>
        <p:nvSpPr>
          <p:cNvPr id="6" name="Shape 1488"/>
          <p:cNvSpPr txBox="1">
            <a:spLocks/>
          </p:cNvSpPr>
          <p:nvPr/>
        </p:nvSpPr>
        <p:spPr>
          <a:xfrm>
            <a:off x="4038600" y="1905291"/>
            <a:ext cx="4434840" cy="39172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4500" b="1" kern="1200">
                <a:solidFill>
                  <a:srgbClr val="0D6E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86363"/>
              </a:lnSpc>
              <a:spcBef>
                <a:spcPts val="0"/>
              </a:spcBef>
              <a:buClr>
                <a:srgbClr val="A6A367"/>
              </a:buClr>
              <a:buSzPts val="1100"/>
              <a:buFont typeface="Belleza"/>
              <a:buNone/>
            </a:pPr>
            <a:r>
              <a:rPr lang="en-CA" sz="50000" dirty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lang="en-CA" sz="50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2133599"/>
            <a:ext cx="6899984" cy="36333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79C4"/>
                </a:solidFill>
              </a:rPr>
              <a:t>© mediate393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425 University Avenue, Unit 300, Toronto, Ontario M5G 1T6	</a:t>
            </a:r>
          </a:p>
          <a:p>
            <a:pPr marL="0" indent="0">
              <a:buNone/>
            </a:pPr>
            <a:endParaRPr lang="fr-CA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  <a:tabLst>
                <a:tab pos="571500" algn="l"/>
              </a:tabLst>
            </a:pPr>
            <a:r>
              <a:rPr lang="fr-CA" sz="1800" dirty="0">
                <a:solidFill>
                  <a:srgbClr val="0079C4"/>
                </a:solidFill>
                <a:latin typeface="Wingdings" pitchFamily="2" charset="2"/>
              </a:rPr>
              <a:t>(	</a:t>
            </a:r>
            <a:r>
              <a:rPr lang="fr-CA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416-593-5393</a:t>
            </a:r>
          </a:p>
          <a:p>
            <a:pPr marL="0" indent="0">
              <a:buNone/>
              <a:tabLst>
                <a:tab pos="571500" algn="l"/>
              </a:tabLst>
            </a:pPr>
            <a:r>
              <a:rPr lang="fr-CA" sz="1800" b="1" dirty="0">
                <a:solidFill>
                  <a:srgbClr val="0079C4"/>
                </a:solidFill>
                <a:latin typeface="Wingdings" pitchFamily="2" charset="2"/>
              </a:rPr>
              <a:t>.	</a:t>
            </a:r>
            <a:r>
              <a:rPr lang="fr-CA" sz="1800" dirty="0"/>
              <a:t>info@mediate393.ca</a:t>
            </a:r>
          </a:p>
          <a:p>
            <a:pPr marL="0" indent="0">
              <a:buNone/>
              <a:tabLst>
                <a:tab pos="571500" algn="l"/>
              </a:tabLst>
            </a:pPr>
            <a:r>
              <a:rPr lang="fr-CA" sz="1800" b="1" dirty="0">
                <a:solidFill>
                  <a:srgbClr val="0079C4"/>
                </a:solidFill>
                <a:latin typeface="Wingdings" pitchFamily="2" charset="2"/>
              </a:rPr>
              <a:t>:	</a:t>
            </a:r>
            <a:r>
              <a:rPr lang="fr-CA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mediate393.ca</a:t>
            </a:r>
            <a:endParaRPr lang="en-CA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27</a:t>
            </a:fld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7638" b="31528"/>
          <a:stretch/>
        </p:blipFill>
        <p:spPr>
          <a:xfrm>
            <a:off x="-460336" y="3114636"/>
            <a:ext cx="4400699" cy="2865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718472-7F77-CE40-81EA-255FA2B4D0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375" y="854602"/>
            <a:ext cx="1425460" cy="14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6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5C77F-B6A3-8947-A668-FA9735579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comprehensive website can help you and your clients find the services they are seeking</a:t>
            </a:r>
          </a:p>
        </p:txBody>
      </p:sp>
      <p:pic>
        <p:nvPicPr>
          <p:cNvPr id="6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3ACE086-689D-7942-BF4F-71EFFC2F5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r="16566"/>
          <a:stretch/>
        </p:blipFill>
        <p:spPr>
          <a:xfrm>
            <a:off x="4495800" y="2133600"/>
            <a:ext cx="3886200" cy="36337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53606-496A-4941-AAA9-EE57E817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83360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b="0" dirty="0"/>
              <a:t>Free Family Law Information Services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468" y="2133599"/>
            <a:ext cx="8870574" cy="3871275"/>
          </a:xfrm>
        </p:spPr>
        <p:txBody>
          <a:bodyPr>
            <a:normAutofit lnSpcReduction="10000"/>
          </a:bodyPr>
          <a:lstStyle/>
          <a:p>
            <a:r>
              <a:rPr lang="en-CA" sz="2200" dirty="0"/>
              <a:t>Our Information &amp; Referral Coordinators are available by phone and email 9-5 daily.</a:t>
            </a:r>
          </a:p>
          <a:p>
            <a:r>
              <a:rPr lang="en-CA" sz="2200" dirty="0"/>
              <a:t>Anyone can call the IRC about court process and forms; how to access mediation; domestic violence supports; resources for mental health, family counselling, interpreters, supervised access centres, drug, alcohol and paternity testing, and more. </a:t>
            </a:r>
          </a:p>
          <a:p>
            <a:r>
              <a:rPr lang="en-CA" sz="2200" dirty="0"/>
              <a:t>We have a network of community agencies we refer to daily.</a:t>
            </a:r>
          </a:p>
          <a:p>
            <a:r>
              <a:rPr lang="en-CA" sz="2200" dirty="0"/>
              <a:t>When the courts re-open, our IRCs will be at Toronto’s OCJ Courts (311 Jarvis and 47 Sheppard) and its SCJ Court (361 University.)</a:t>
            </a:r>
          </a:p>
          <a:p>
            <a:endParaRPr lang="en-CA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4</a:t>
            </a:fld>
            <a:endParaRPr lang="en-CA" dirty="0"/>
          </a:p>
        </p:txBody>
      </p:sp>
      <p:pic>
        <p:nvPicPr>
          <p:cNvPr id="5" name="Object 1" descr="/tmp/-Lb4nFjd5vPRcCsTKBEQ-HiRes.jpg"/>
          <p:cNvPicPr>
            <a:picLocks noChangeAspect="1"/>
          </p:cNvPicPr>
          <p:nvPr/>
        </p:nvPicPr>
        <p:blipFill rotWithShape="1">
          <a:blip r:embed="rId2"/>
          <a:srcRect t="-1" r="50220" b="-2211"/>
          <a:stretch/>
        </p:blipFill>
        <p:spPr>
          <a:xfrm rot="878949">
            <a:off x="9954918" y="417547"/>
            <a:ext cx="1980090" cy="22868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ject 1" descr="/tmp/-Lb4nFjd5vPRcCsTKBEQ-HiRes.jpg"/>
          <p:cNvPicPr>
            <a:picLocks noChangeAspect="1"/>
          </p:cNvPicPr>
          <p:nvPr/>
        </p:nvPicPr>
        <p:blipFill rotWithShape="1">
          <a:blip r:embed="rId2"/>
          <a:srcRect l="50291" t="1" b="-1541"/>
          <a:stretch/>
        </p:blipFill>
        <p:spPr>
          <a:xfrm rot="878949">
            <a:off x="10148738" y="2568589"/>
            <a:ext cx="1966019" cy="22590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4193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A944-7BC5-3847-BCB9-19D22BA3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899" y="785309"/>
            <a:ext cx="9160584" cy="903642"/>
          </a:xfrm>
        </p:spPr>
        <p:txBody>
          <a:bodyPr anchor="b">
            <a:normAutofit/>
          </a:bodyPr>
          <a:lstStyle/>
          <a:p>
            <a:r>
              <a:rPr lang="en-US" sz="2800" dirty="0"/>
              <a:t>Our IRC can provide you with general legal information and referrals to community services</a:t>
            </a:r>
          </a:p>
        </p:txBody>
      </p:sp>
      <p:pic>
        <p:nvPicPr>
          <p:cNvPr id="21" name="Content Placeholder 20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0048884D-0CFE-704F-8D75-B26241446C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11706" r="35174" b="9689"/>
          <a:stretch/>
        </p:blipFill>
        <p:spPr>
          <a:xfrm>
            <a:off x="1219200" y="1688871"/>
            <a:ext cx="3975100" cy="4022707"/>
          </a:xfrm>
          <a:noFill/>
        </p:spPr>
      </p:pic>
      <p:pic>
        <p:nvPicPr>
          <p:cNvPr id="23" name="Content Placeholder 2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83E837-260A-4E41-8080-F494FA11FB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r="25216"/>
          <a:stretch/>
        </p:blipFill>
        <p:spPr>
          <a:xfrm>
            <a:off x="7146450" y="1688870"/>
            <a:ext cx="3254851" cy="40227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9D0E9-A394-2949-9ECB-06C93810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97722"/>
            <a:ext cx="609600" cy="46027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EA0286-5ED7-4856-857A-7C5E7F61DA75}" type="slidenum">
              <a:rPr lang="en-CA" smtClean="0"/>
              <a:pPr>
                <a:spcAft>
                  <a:spcPts val="600"/>
                </a:spcAft>
              </a:pPr>
              <a:t>5</a:t>
            </a:fld>
            <a:endParaRPr lang="en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472062-EEF4-B149-9777-7D59F540B082}"/>
              </a:ext>
            </a:extLst>
          </p:cNvPr>
          <p:cNvSpPr/>
          <p:nvPr/>
        </p:nvSpPr>
        <p:spPr>
          <a:xfrm flipV="1">
            <a:off x="2168526" y="4590238"/>
            <a:ext cx="2098674" cy="74376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27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0" dirty="0"/>
              <a:t>Mandatory Information Programs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468" y="2133599"/>
            <a:ext cx="8364630" cy="3633333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en-CA" dirty="0"/>
              <a:t>These valuable information sessions are free to everyone,  and are required for all who seek to bring a matter to court. </a:t>
            </a:r>
          </a:p>
          <a:p>
            <a:pPr>
              <a:spcAft>
                <a:spcPts val="3000"/>
              </a:spcAft>
            </a:pPr>
            <a:r>
              <a:rPr lang="en-CA" dirty="0"/>
              <a:t>They are provided by way of a twice weekly webinar.</a:t>
            </a:r>
          </a:p>
          <a:p>
            <a:pPr>
              <a:spcAft>
                <a:spcPts val="300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6</a:t>
            </a:fld>
            <a:endParaRPr lang="en-CA" dirty="0"/>
          </a:p>
        </p:txBody>
      </p:sp>
      <p:pic>
        <p:nvPicPr>
          <p:cNvPr id="5" name="Object 1" descr="/tmp/-Lb4yjje7FlZx4dAak-6-HiRes.jpg"/>
          <p:cNvPicPr>
            <a:picLocks noChangeAspect="1"/>
          </p:cNvPicPr>
          <p:nvPr/>
        </p:nvPicPr>
        <p:blipFill rotWithShape="1">
          <a:blip r:embed="rId2"/>
          <a:srcRect l="50032" b="2803"/>
          <a:stretch/>
        </p:blipFill>
        <p:spPr>
          <a:xfrm rot="21201022">
            <a:off x="9457157" y="2968015"/>
            <a:ext cx="2580071" cy="282302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ject 1" descr="/tmp/-Lb4btUWBv-DgZZ3goul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937106">
            <a:off x="9319202" y="1265038"/>
            <a:ext cx="3088217" cy="173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5A06C-6C6A-1D4F-8461-B2918C8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899" y="785309"/>
            <a:ext cx="9160584" cy="903642"/>
          </a:xfrm>
        </p:spPr>
        <p:txBody>
          <a:bodyPr anchor="b">
            <a:normAutofit/>
          </a:bodyPr>
          <a:lstStyle/>
          <a:p>
            <a:r>
              <a:rPr lang="en-US" sz="2800"/>
              <a:t>Clients can register to attend the MIP directly on our website</a:t>
            </a:r>
          </a:p>
        </p:txBody>
      </p:sp>
      <p:pic>
        <p:nvPicPr>
          <p:cNvPr id="10" name="Content Placeholder 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B670A99-3B6E-644C-B324-25D250B323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79" y="1917488"/>
            <a:ext cx="4595812" cy="33916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AB533-0689-3E47-8350-44558ADCF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97722"/>
            <a:ext cx="609600" cy="46027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EA0286-5ED7-4856-857A-7C5E7F61DA75}" type="slidenum">
              <a:rPr lang="en-CA" smtClean="0"/>
              <a:pPr>
                <a:spcAft>
                  <a:spcPts val="600"/>
                </a:spcAft>
              </a:pPr>
              <a:t>7</a:t>
            </a:fld>
            <a:endParaRPr lang="en-CA"/>
          </a:p>
        </p:txBody>
      </p:sp>
      <p:pic>
        <p:nvPicPr>
          <p:cNvPr id="17" name="Content Placeholder 16" descr="Graphical user interface, text, email, website&#10;&#10;Description automatically generated">
            <a:extLst>
              <a:ext uri="{FF2B5EF4-FFF2-40B4-BE49-F238E27FC236}">
                <a16:creationId xmlns:a16="http://schemas.microsoft.com/office/drawing/2014/main" id="{D3A0281A-D866-D34E-BCB4-FA96486A06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917488"/>
            <a:ext cx="4368800" cy="3818360"/>
          </a:xfrm>
        </p:spPr>
      </p:pic>
    </p:spTree>
    <p:extLst>
      <p:ext uri="{BB962C8B-B14F-4D97-AF65-F5344CB8AC3E}">
        <p14:creationId xmlns:p14="http://schemas.microsoft.com/office/powerpoint/2010/main" val="3177692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0" dirty="0"/>
              <a:t>We have many languages!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025" y="2117545"/>
            <a:ext cx="8094084" cy="1354319"/>
          </a:xfrm>
        </p:spPr>
        <p:txBody>
          <a:bodyPr>
            <a:normAutofit/>
          </a:bodyPr>
          <a:lstStyle/>
          <a:p>
            <a:r>
              <a:rPr lang="en-CA" dirty="0"/>
              <a:t>We offer all our services in English,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francais</a:t>
            </a:r>
            <a:r>
              <a:rPr lang="en-CA" dirty="0"/>
              <a:t>, and ASL, and in other languages too where possible including…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0286-5ED7-4856-857A-7C5E7F61DA75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15904" y="3325687"/>
            <a:ext cx="7472815" cy="15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6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b="1" i="1" dirty="0"/>
              <a:t>Bengali, Gujarati, Hindi, Urdu, Farsi, </a:t>
            </a:r>
            <a:r>
              <a:rPr lang="en-CA" b="1" i="1" dirty="0" err="1"/>
              <a:t>Ukranian</a:t>
            </a:r>
            <a:r>
              <a:rPr lang="en-CA" b="1" i="1" dirty="0"/>
              <a:t>, Spanish, Italian, Portuguese, French and Punjabi </a:t>
            </a:r>
          </a:p>
        </p:txBody>
      </p:sp>
      <p:pic>
        <p:nvPicPr>
          <p:cNvPr id="8" name="Object 1" descr="/tmp/-Lb4SPorMlL55m6XWn01-HiRes.jpg"/>
          <p:cNvPicPr>
            <a:picLocks noChangeAspect="1"/>
          </p:cNvPicPr>
          <p:nvPr/>
        </p:nvPicPr>
        <p:blipFill rotWithShape="1">
          <a:blip r:embed="rId2"/>
          <a:srcRect l="2084" t="8148" r="52922" b="3796"/>
          <a:stretch/>
        </p:blipFill>
        <p:spPr>
          <a:xfrm rot="647638">
            <a:off x="9819428" y="1796227"/>
            <a:ext cx="2151204" cy="23681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973">
            <a:off x="10011368" y="84205"/>
            <a:ext cx="1821709" cy="16555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Object 1" descr="/tmp/-Lb4SPorMlL55m6XWn01-HiRes.jpg"/>
          <p:cNvPicPr>
            <a:picLocks noChangeAspect="1"/>
          </p:cNvPicPr>
          <p:nvPr/>
        </p:nvPicPr>
        <p:blipFill rotWithShape="1">
          <a:blip r:embed="rId2"/>
          <a:srcRect l="52297" t="2163" r="2702" b="1742"/>
          <a:stretch/>
        </p:blipFill>
        <p:spPr>
          <a:xfrm rot="702686">
            <a:off x="10519558" y="3813899"/>
            <a:ext cx="1671012" cy="20072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Object 1" descr="/tmp/-Lb4UrIFvo6SBUU1z00m-HiRes.jpg"/>
          <p:cNvPicPr>
            <a:picLocks noChangeAspect="1"/>
          </p:cNvPicPr>
          <p:nvPr/>
        </p:nvPicPr>
        <p:blipFill rotWithShape="1">
          <a:blip r:embed="rId4"/>
          <a:srcRect l="53402" t="2398" r="3322" b="2768"/>
          <a:stretch/>
        </p:blipFill>
        <p:spPr>
          <a:xfrm rot="508402">
            <a:off x="8465058" y="3849385"/>
            <a:ext cx="2089011" cy="25749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985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7B9A0-2FD5-314F-B7C5-9900F5DE6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899" y="485411"/>
            <a:ext cx="9160584" cy="530440"/>
          </a:xfrm>
        </p:spPr>
        <p:txBody>
          <a:bodyPr anchor="b">
            <a:normAutofit/>
          </a:bodyPr>
          <a:lstStyle/>
          <a:p>
            <a:r>
              <a:rPr lang="en-US" sz="3100" dirty="0"/>
              <a:t>Meet our Team by navigating to the About us page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E5CD6-9A93-BB48-87E5-65D17E58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97722"/>
            <a:ext cx="609600" cy="46027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EA0286-5ED7-4856-857A-7C5E7F61DA75}" type="slidenum">
              <a:rPr lang="en-CA" smtClean="0"/>
              <a:pPr>
                <a:spcAft>
                  <a:spcPts val="600"/>
                </a:spcAft>
              </a:pPr>
              <a:t>9</a:t>
            </a:fld>
            <a:endParaRPr lang="en-CA"/>
          </a:p>
        </p:txBody>
      </p:sp>
      <p:pic>
        <p:nvPicPr>
          <p:cNvPr id="75" name="Content Placeholder 7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9517BE-BCBF-D641-9B46-F69423FB01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6" y="1459221"/>
            <a:ext cx="4880728" cy="3493312"/>
          </a:xfrm>
        </p:spPr>
      </p:pic>
      <p:pic>
        <p:nvPicPr>
          <p:cNvPr id="77" name="Content Placeholder 76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C324C728-09A6-4741-88DD-710B720DBF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85" y="1358900"/>
            <a:ext cx="4355298" cy="4449763"/>
          </a:xfrm>
        </p:spPr>
      </p:pic>
      <p:sp>
        <p:nvSpPr>
          <p:cNvPr id="78" name="Left Arrow 77">
            <a:extLst>
              <a:ext uri="{FF2B5EF4-FFF2-40B4-BE49-F238E27FC236}">
                <a16:creationId xmlns:a16="http://schemas.microsoft.com/office/drawing/2014/main" id="{CE0C06BB-2836-B146-8EC5-92780CEF6161}"/>
              </a:ext>
            </a:extLst>
          </p:cNvPr>
          <p:cNvSpPr/>
          <p:nvPr/>
        </p:nvSpPr>
        <p:spPr>
          <a:xfrm rot="9187811">
            <a:off x="2267294" y="1719845"/>
            <a:ext cx="583512" cy="2814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Brace 78">
            <a:extLst>
              <a:ext uri="{FF2B5EF4-FFF2-40B4-BE49-F238E27FC236}">
                <a16:creationId xmlns:a16="http://schemas.microsoft.com/office/drawing/2014/main" id="{B2285A10-284D-F24C-801D-0E1931126C4B}"/>
              </a:ext>
            </a:extLst>
          </p:cNvPr>
          <p:cNvSpPr/>
          <p:nvPr/>
        </p:nvSpPr>
        <p:spPr>
          <a:xfrm>
            <a:off x="10260354" y="1663700"/>
            <a:ext cx="685800" cy="4025900"/>
          </a:xfrm>
          <a:prstGeom prst="righ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65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0000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ate393 - PPT Tempalte" id="{0C9A24A3-CD39-4A91-BB1A-BB35A3BF156D}" vid="{841D8F97-2FA4-4D87-B971-F0F7F50AE7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1177</Words>
  <Application>Microsoft Macintosh PowerPoint</Application>
  <PresentationFormat>Widescreen</PresentationFormat>
  <Paragraphs>121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Belleza</vt:lpstr>
      <vt:lpstr>Calibri</vt:lpstr>
      <vt:lpstr>Garamond</vt:lpstr>
      <vt:lpstr>HelveticaNeueETW01-65Md</vt:lpstr>
      <vt:lpstr>Wingdings</vt:lpstr>
      <vt:lpstr>Office Theme</vt:lpstr>
      <vt:lpstr>How You Can Help Your Clients Access Toronto’s Government-Subsidized Family Information  &amp; Mediation Services  </vt:lpstr>
      <vt:lpstr>Welcome to mediate393!</vt:lpstr>
      <vt:lpstr>Our comprehensive website can help you and your clients find the services they are seeking</vt:lpstr>
      <vt:lpstr>Free Family Law Information Services</vt:lpstr>
      <vt:lpstr>Our IRC can provide you with general legal information and referrals to community services</vt:lpstr>
      <vt:lpstr>Mandatory Information Programs</vt:lpstr>
      <vt:lpstr>Clients can register to attend the MIP directly on our website</vt:lpstr>
      <vt:lpstr>We have many languages!</vt:lpstr>
      <vt:lpstr>Meet our Team by navigating to the About us page</vt:lpstr>
      <vt:lpstr>Free mediation for everyone in court</vt:lpstr>
      <vt:lpstr>During Covid-19 we provide on-site mediation services online using Zoom</vt:lpstr>
      <vt:lpstr>Subsidized mediation for everyone</vt:lpstr>
      <vt:lpstr>Our mediators include family lawyers, social workers, mental health professionals and financial professionals.</vt:lpstr>
      <vt:lpstr>We serve all clients</vt:lpstr>
      <vt:lpstr>Our services are relevant  and useful</vt:lpstr>
      <vt:lpstr>We are successful and popular!</vt:lpstr>
      <vt:lpstr>What Our Clients Are Saying About Us!</vt:lpstr>
      <vt:lpstr>How to Access our Services</vt:lpstr>
      <vt:lpstr>PowerPoint Presentation</vt:lpstr>
      <vt:lpstr>PowerPoint Presentation</vt:lpstr>
      <vt:lpstr>We email MIP attendees a Certificate of Attendance along with a list of valuable resources</vt:lpstr>
      <vt:lpstr>PowerPoint Presentation</vt:lpstr>
      <vt:lpstr>PowerPoint Presentation</vt:lpstr>
      <vt:lpstr>PowerPoint Presentation</vt:lpstr>
      <vt:lpstr>Finding Legal Resources for our Clients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 You Can Help Your Clients Access Toronto’s Government-Subsidized Family Information  &amp; Mediation Services  </dc:title>
  <dc:creator>mediate 47</dc:creator>
  <cp:lastModifiedBy>Kristy Pagnutti</cp:lastModifiedBy>
  <cp:revision>1</cp:revision>
  <dcterms:created xsi:type="dcterms:W3CDTF">2020-10-29T01:47:14Z</dcterms:created>
  <dcterms:modified xsi:type="dcterms:W3CDTF">2020-10-29T13:36:43Z</dcterms:modified>
</cp:coreProperties>
</file>